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4" roundtripDataSignature="AMtx7mhiOL1n95djgVAnnm9STcFpYLy4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 name="Google Shape;20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Grouping/sorting into a category  NON BINARY</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Primary categories are</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Age</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Race</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Gender*</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Totally automatic</a:t>
            </a:r>
            <a:endParaRPr/>
          </a:p>
          <a:p>
            <a:pPr indent="0" lvl="0" marL="0" rtl="0" algn="l">
              <a:spcBef>
                <a:spcPts val="0"/>
              </a:spcBef>
              <a:spcAft>
                <a:spcPts val="0"/>
              </a:spcAft>
              <a:buClr>
                <a:schemeClr val="dk1"/>
              </a:buClr>
              <a:buSzPts val="1200"/>
              <a:buFont typeface="Noto Sans Symbols"/>
              <a:buNone/>
            </a:pPr>
            <a:r>
              <a:t/>
            </a:r>
            <a:endParaRPr>
              <a:latin typeface="Arial"/>
              <a:ea typeface="Arial"/>
              <a:cs typeface="Arial"/>
              <a:sym typeface="Arial"/>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The shared attributes of the category</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Men are tall</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Asian people are smart</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Elderly people are frail</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Often elicited automatically but can be controlled. </a:t>
            </a:r>
            <a:endParaRPr/>
          </a:p>
          <a:p>
            <a:pPr indent="0" lvl="0" marL="0" rtl="0" algn="l">
              <a:spcBef>
                <a:spcPts val="0"/>
              </a:spcBef>
              <a:spcAft>
                <a:spcPts val="0"/>
              </a:spcAft>
              <a:buClr>
                <a:schemeClr val="dk1"/>
              </a:buClr>
              <a:buSzPts val="1200"/>
              <a:buFont typeface="Noto Sans Symbols"/>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04" name="Google Shape;20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CATEGORIZATION&gt; Primary categories are</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Age</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Race</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Gender</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Totally automatic</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STEREOTYPING</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A generalization about a group of people in which certain traits are assigned to virtually all members of the group – regardless of actual variation among the members. </a:t>
            </a:r>
            <a:endParaRPr/>
          </a:p>
          <a:p>
            <a:pPr indent="0" lvl="0" marL="0" rtl="0" algn="l">
              <a:spcBef>
                <a:spcPts val="0"/>
              </a:spcBef>
              <a:spcAft>
                <a:spcPts val="0"/>
              </a:spcAft>
              <a:buClr>
                <a:schemeClr val="dk1"/>
              </a:buClr>
              <a:buSzPts val="1200"/>
              <a:buFont typeface="Noto Sans Symbols"/>
              <a:buNone/>
            </a:pPr>
            <a:r>
              <a:t/>
            </a:r>
            <a:endParaRPr>
              <a:latin typeface="Arial"/>
              <a:ea typeface="Arial"/>
              <a:cs typeface="Arial"/>
              <a:sym typeface="Arial"/>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Men are tall</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Asian people are smart</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Elderly people are frail</a:t>
            </a:r>
            <a:endParaRPr/>
          </a:p>
          <a:p>
            <a:pPr indent="0" lvl="0" marL="0" rtl="0" algn="l">
              <a:spcBef>
                <a:spcPts val="0"/>
              </a:spcBef>
              <a:spcAft>
                <a:spcPts val="0"/>
              </a:spcAft>
              <a:buClr>
                <a:schemeClr val="dk1"/>
              </a:buClr>
              <a:buSzPts val="1200"/>
              <a:buFont typeface="Noto Sans Symbols"/>
              <a:buNone/>
            </a:pPr>
            <a:r>
              <a:rPr lang="en-US">
                <a:latin typeface="Arial"/>
                <a:ea typeface="Arial"/>
                <a:cs typeface="Arial"/>
                <a:sym typeface="Arial"/>
              </a:rPr>
              <a:t>Often elicited automatically but can be controlled.</a:t>
            </a:r>
            <a:endParaRPr/>
          </a:p>
          <a:p>
            <a:pPr indent="0" lvl="0" marL="0" rtl="0" algn="l">
              <a:spcBef>
                <a:spcPts val="0"/>
              </a:spcBef>
              <a:spcAft>
                <a:spcPts val="0"/>
              </a:spcAft>
              <a:buClr>
                <a:schemeClr val="dk1"/>
              </a:buClr>
              <a:buSzPts val="1200"/>
              <a:buFont typeface="Noto Sans Symbols"/>
              <a:buNone/>
            </a:pPr>
            <a:r>
              <a:t/>
            </a:r>
            <a:endParaRPr>
              <a:latin typeface="Arial"/>
              <a:ea typeface="Arial"/>
              <a:cs typeface="Arial"/>
              <a:sym typeface="Arial"/>
            </a:endParaRPr>
          </a:p>
        </p:txBody>
      </p:sp>
      <p:sp>
        <p:nvSpPr>
          <p:cNvPr id="214" name="Google Shape;21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Ask for examples</a:t>
            </a:r>
            <a:endParaRPr/>
          </a:p>
        </p:txBody>
      </p:sp>
      <p:sp>
        <p:nvSpPr>
          <p:cNvPr id="242" name="Google Shape;242;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Remember social role theory? Lets review. Gender roles stem from division of traditional labor: men as providers women as caregivers. Because of this these gender roles become diffuse and generalize to different social situations, one of them being work. This is sex role spill over: When gender role expectations sneak their way into the work place. </a:t>
            </a:r>
            <a:endParaRPr/>
          </a:p>
          <a:p>
            <a:pPr indent="0" lvl="0" marL="0" rtl="0" algn="l">
              <a:spcBef>
                <a:spcPts val="0"/>
              </a:spcBef>
              <a:spcAft>
                <a:spcPts val="0"/>
              </a:spcAft>
              <a:buNone/>
            </a:pPr>
            <a:r>
              <a:t/>
            </a:r>
            <a:endParaRPr>
              <a:latin typeface="Arial"/>
              <a:ea typeface="Arial"/>
              <a:cs typeface="Arial"/>
              <a:sym typeface="Arial"/>
            </a:endParaRPr>
          </a:p>
          <a:p>
            <a:pPr indent="0" lvl="1" marL="457200" rtl="0" algn="l">
              <a:spcBef>
                <a:spcPts val="0"/>
              </a:spcBef>
              <a:spcAft>
                <a:spcPts val="0"/>
              </a:spcAft>
              <a:buNone/>
            </a:pPr>
            <a:r>
              <a:rPr lang="en-US">
                <a:latin typeface="Arial"/>
                <a:ea typeface="Arial"/>
                <a:cs typeface="Arial"/>
                <a:sym typeface="Arial"/>
              </a:rPr>
              <a:t>Can you plan the office party?</a:t>
            </a:r>
            <a:endParaRPr/>
          </a:p>
          <a:p>
            <a:pPr indent="0" lvl="1" marL="457200" rtl="0" algn="l">
              <a:spcBef>
                <a:spcPts val="0"/>
              </a:spcBef>
              <a:spcAft>
                <a:spcPts val="0"/>
              </a:spcAft>
              <a:buNone/>
            </a:pPr>
            <a:r>
              <a:rPr lang="en-US">
                <a:latin typeface="Arial"/>
                <a:ea typeface="Arial"/>
                <a:cs typeface="Arial"/>
                <a:sym typeface="Arial"/>
              </a:rPr>
              <a:t>Would you mind making a pot of coffee?</a:t>
            </a:r>
            <a:endParaRPr/>
          </a:p>
          <a:p>
            <a:pPr indent="0" lvl="1" marL="457200" rtl="0" algn="l">
              <a:spcBef>
                <a:spcPts val="0"/>
              </a:spcBef>
              <a:spcAft>
                <a:spcPts val="0"/>
              </a:spcAft>
              <a:buNone/>
            </a:pPr>
            <a:r>
              <a:rPr lang="en-US">
                <a:latin typeface="Arial"/>
                <a:ea typeface="Arial"/>
                <a:cs typeface="Arial"/>
                <a:sym typeface="Arial"/>
              </a:rPr>
              <a:t>Do you babysit?</a:t>
            </a:r>
            <a:endParaRPr/>
          </a:p>
          <a:p>
            <a:pPr indent="0" lvl="0" marL="0" rtl="0" algn="l">
              <a:spcBef>
                <a:spcPts val="0"/>
              </a:spcBef>
              <a:spcAft>
                <a:spcPts val="0"/>
              </a:spcAft>
              <a:buNone/>
            </a:pPr>
            <a:r>
              <a:t/>
            </a:r>
            <a:endParaRPr>
              <a:latin typeface="Arial"/>
              <a:ea typeface="Arial"/>
              <a:cs typeface="Arial"/>
              <a:sym typeface="Arial"/>
            </a:endParaRPr>
          </a:p>
        </p:txBody>
      </p:sp>
      <p:sp>
        <p:nvSpPr>
          <p:cNvPr id="259" name="Google Shape;25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67" name="Google Shape;267;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RUDE</a:t>
            </a:r>
            <a:endParaRPr/>
          </a:p>
          <a:p>
            <a:pPr indent="0" lvl="0" marL="0" rtl="0" algn="l">
              <a:spcBef>
                <a:spcPts val="0"/>
              </a:spcBef>
              <a:spcAft>
                <a:spcPts val="0"/>
              </a:spcAft>
              <a:buNone/>
            </a:pPr>
            <a:r>
              <a:rPr lang="en-US"/>
              <a:t>Unfair</a:t>
            </a:r>
            <a:endParaRPr/>
          </a:p>
          <a:p>
            <a:pPr indent="0" lvl="0" marL="0" rtl="0" algn="l">
              <a:spcBef>
                <a:spcPts val="0"/>
              </a:spcBef>
              <a:spcAft>
                <a:spcPts val="0"/>
              </a:spcAft>
              <a:buNone/>
            </a:pPr>
            <a:r>
              <a:rPr lang="en-US"/>
              <a:t>Smart</a:t>
            </a:r>
            <a:endParaRPr/>
          </a:p>
          <a:p>
            <a:pPr indent="0" lvl="0" marL="0" rtl="0" algn="l">
              <a:spcBef>
                <a:spcPts val="0"/>
              </a:spcBef>
              <a:spcAft>
                <a:spcPts val="0"/>
              </a:spcAft>
              <a:buNone/>
            </a:pPr>
            <a:r>
              <a:rPr lang="en-US"/>
              <a:t>funny</a:t>
            </a:r>
            <a:endParaRPr/>
          </a:p>
        </p:txBody>
      </p:sp>
      <p:sp>
        <p:nvSpPr>
          <p:cNvPr id="290" name="Google Shape;290;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t>How about Jason be the notetaker and Juanita be the leader?”</a:t>
            </a:r>
            <a:endParaRPr/>
          </a:p>
          <a:p>
            <a:pPr indent="0" lvl="0" marL="0" rtl="0" algn="l">
              <a:spcBef>
                <a:spcPts val="0"/>
              </a:spcBef>
              <a:spcAft>
                <a:spcPts val="0"/>
              </a:spcAft>
              <a:buNone/>
            </a:pPr>
            <a:r>
              <a:t/>
            </a:r>
            <a:endParaRPr/>
          </a:p>
        </p:txBody>
      </p:sp>
      <p:sp>
        <p:nvSpPr>
          <p:cNvPr id="304" name="Google Shape;304;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t>How about Jason be the notetaker and Juanita be the leader?”</a:t>
            </a:r>
            <a:endParaRPr/>
          </a:p>
          <a:p>
            <a:pPr indent="0" lvl="0" marL="0" rtl="0" algn="l">
              <a:spcBef>
                <a:spcPts val="0"/>
              </a:spcBef>
              <a:spcAft>
                <a:spcPts val="0"/>
              </a:spcAft>
              <a:buNone/>
            </a:pPr>
            <a:r>
              <a:t/>
            </a:r>
            <a:endParaRPr/>
          </a:p>
        </p:txBody>
      </p:sp>
      <p:sp>
        <p:nvSpPr>
          <p:cNvPr id="312" name="Google Shape;312;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PRACTICE ASK Them to genenate some</a:t>
            </a:r>
            <a:endParaRPr/>
          </a:p>
        </p:txBody>
      </p:sp>
      <p:sp>
        <p:nvSpPr>
          <p:cNvPr id="320" name="Google Shape;320;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5: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Copyright © 2010, 2015 by WISELI and the Board of Regents of the University of Wisconsin System. Used with permission.</a:t>
            </a:r>
            <a:endParaRPr>
              <a:latin typeface="Trebuchet MS"/>
              <a:ea typeface="Trebuchet MS"/>
              <a:cs typeface="Trebuchet MS"/>
              <a:sym typeface="Trebuchet MS"/>
            </a:endParaRPr>
          </a:p>
        </p:txBody>
      </p:sp>
      <p:sp>
        <p:nvSpPr>
          <p:cNvPr id="329" name="Google Shape;329;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ASK THEM WHY? NOW DOES THUS MEAN THAT THESE SLIGHTS WERE PURPOSEFUL? Probably not. What is most likely happening is gender stereotype activation</a:t>
            </a:r>
            <a:endParaRPr/>
          </a:p>
        </p:txBody>
      </p:sp>
      <p:sp>
        <p:nvSpPr>
          <p:cNvPr id="141" name="Google Shape;14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Remember last week when I said attitudes come from three sources. Thoughts feelings and behaviors. Well prejudice is the same thing. </a:t>
            </a:r>
            <a:endParaRPr/>
          </a:p>
        </p:txBody>
      </p:sp>
      <p:sp>
        <p:nvSpPr>
          <p:cNvPr id="160" name="Google Shape;16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am going t give you a word. And you are going to call out (or jot down) all of the attributes that pop into your mind after hearing the word. Don’t over think. This is not a trick question at all. J</a:t>
            </a:r>
            <a:endParaRPr/>
          </a:p>
        </p:txBody>
      </p:sp>
      <p:sp>
        <p:nvSpPr>
          <p:cNvPr id="183" name="Google Shape;18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GIVE EXAMPLES WITH THEM - </a:t>
            </a:r>
            <a:endParaRPr/>
          </a:p>
        </p:txBody>
      </p:sp>
      <p:sp>
        <p:nvSpPr>
          <p:cNvPr id="193" name="Google Shape;19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dk2"/>
        </a:solidFill>
      </p:bgPr>
    </p:bg>
    <p:spTree>
      <p:nvGrpSpPr>
        <p:cNvPr id="18" name="Shape 18"/>
        <p:cNvGrpSpPr/>
        <p:nvPr/>
      </p:nvGrpSpPr>
      <p:grpSpPr>
        <a:xfrm>
          <a:off x="0" y="0"/>
          <a:ext cx="0" cy="0"/>
          <a:chOff x="0" y="0"/>
          <a:chExt cx="0" cy="0"/>
        </a:xfrm>
      </p:grpSpPr>
      <p:sp>
        <p:nvSpPr>
          <p:cNvPr id="19" name="Google Shape;19;p31"/>
          <p:cNvSpPr/>
          <p:nvPr/>
        </p:nvSpPr>
        <p:spPr>
          <a:xfrm>
            <a:off x="0" y="5971032"/>
            <a:ext cx="9144000" cy="88696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0" name="Google Shape;20;p31"/>
          <p:cNvSpPr/>
          <p:nvPr/>
        </p:nvSpPr>
        <p:spPr>
          <a:xfrm>
            <a:off x="-9144" y="6053328"/>
            <a:ext cx="2249424" cy="7132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 name="Google Shape;21;p31"/>
          <p:cNvSpPr/>
          <p:nvPr/>
        </p:nvSpPr>
        <p:spPr>
          <a:xfrm>
            <a:off x="2359152" y="6044184"/>
            <a:ext cx="6784848" cy="7132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 name="Google Shape;22;p31"/>
          <p:cNvSpPr txBox="1"/>
          <p:nvPr>
            <p:ph type="ctrTitle"/>
          </p:nvPr>
        </p:nvSpPr>
        <p:spPr>
          <a:xfrm>
            <a:off x="2362200" y="4038600"/>
            <a:ext cx="6477000" cy="182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1"/>
          <p:cNvSpPr txBox="1"/>
          <p:nvPr>
            <p:ph idx="1" type="subTitle"/>
          </p:nvPr>
        </p:nvSpPr>
        <p:spPr>
          <a:xfrm>
            <a:off x="2362200" y="6050037"/>
            <a:ext cx="6705600" cy="685800"/>
          </a:xfrm>
          <a:prstGeom prst="rect">
            <a:avLst/>
          </a:prstGeom>
          <a:noFill/>
          <a:ln>
            <a:noFill/>
          </a:ln>
        </p:spPr>
        <p:txBody>
          <a:bodyPr anchorCtr="0" anchor="ctr" bIns="45700" lIns="91425" spcFirstLastPara="1" rIns="91425" wrap="square" tIns="4570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4" name="Google Shape;24;p31"/>
          <p:cNvSpPr txBox="1"/>
          <p:nvPr>
            <p:ph idx="10" type="dt"/>
          </p:nvPr>
        </p:nvSpPr>
        <p:spPr>
          <a:xfrm>
            <a:off x="76200" y="6068699"/>
            <a:ext cx="20574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1" type="ftr"/>
          </p:nvPr>
        </p:nvSpPr>
        <p:spPr>
          <a:xfrm>
            <a:off x="2085393" y="236538"/>
            <a:ext cx="586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2" type="sldNum"/>
          </p:nvPr>
        </p:nvSpPr>
        <p:spPr>
          <a:xfrm>
            <a:off x="8001000" y="228600"/>
            <a:ext cx="838200" cy="381000"/>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1400" u="none" cap="none" strike="noStrike">
                <a:solidFill>
                  <a:schemeClr val="lt2"/>
                </a:solidFill>
                <a:latin typeface="Twentieth Century"/>
                <a:ea typeface="Twentieth Century"/>
                <a:cs typeface="Twentieth Century"/>
                <a:sym typeface="Twentieth Century"/>
              </a:defRPr>
            </a:lvl1pPr>
            <a:lvl2pPr indent="0" lvl="1" marL="0" algn="ctr">
              <a:spcBef>
                <a:spcPts val="0"/>
              </a:spcBef>
              <a:buNone/>
              <a:defRPr b="1" i="0" sz="1400" u="none" cap="none" strike="noStrike">
                <a:solidFill>
                  <a:schemeClr val="lt2"/>
                </a:solidFill>
                <a:latin typeface="Twentieth Century"/>
                <a:ea typeface="Twentieth Century"/>
                <a:cs typeface="Twentieth Century"/>
                <a:sym typeface="Twentieth Century"/>
              </a:defRPr>
            </a:lvl2pPr>
            <a:lvl3pPr indent="0" lvl="2" marL="0" algn="ctr">
              <a:spcBef>
                <a:spcPts val="0"/>
              </a:spcBef>
              <a:buNone/>
              <a:defRPr b="1" i="0" sz="1400" u="none" cap="none" strike="noStrike">
                <a:solidFill>
                  <a:schemeClr val="lt2"/>
                </a:solidFill>
                <a:latin typeface="Twentieth Century"/>
                <a:ea typeface="Twentieth Century"/>
                <a:cs typeface="Twentieth Century"/>
                <a:sym typeface="Twentieth Century"/>
              </a:defRPr>
            </a:lvl3pPr>
            <a:lvl4pPr indent="0" lvl="3" marL="0" algn="ctr">
              <a:spcBef>
                <a:spcPts val="0"/>
              </a:spcBef>
              <a:buNone/>
              <a:defRPr b="1" i="0" sz="1400" u="none" cap="none" strike="noStrike">
                <a:solidFill>
                  <a:schemeClr val="lt2"/>
                </a:solidFill>
                <a:latin typeface="Twentieth Century"/>
                <a:ea typeface="Twentieth Century"/>
                <a:cs typeface="Twentieth Century"/>
                <a:sym typeface="Twentieth Century"/>
              </a:defRPr>
            </a:lvl4pPr>
            <a:lvl5pPr indent="0" lvl="4" marL="0" algn="ctr">
              <a:spcBef>
                <a:spcPts val="0"/>
              </a:spcBef>
              <a:buNone/>
              <a:defRPr b="1" i="0" sz="1400" u="none" cap="none" strike="noStrike">
                <a:solidFill>
                  <a:schemeClr val="lt2"/>
                </a:solidFill>
                <a:latin typeface="Twentieth Century"/>
                <a:ea typeface="Twentieth Century"/>
                <a:cs typeface="Twentieth Century"/>
                <a:sym typeface="Twentieth Century"/>
              </a:defRPr>
            </a:lvl5pPr>
            <a:lvl6pPr indent="0" lvl="5" marL="0" algn="ctr">
              <a:spcBef>
                <a:spcPts val="0"/>
              </a:spcBef>
              <a:buNone/>
              <a:defRPr b="1" i="0" sz="1400" u="none" cap="none" strike="noStrike">
                <a:solidFill>
                  <a:schemeClr val="lt2"/>
                </a:solidFill>
                <a:latin typeface="Twentieth Century"/>
                <a:ea typeface="Twentieth Century"/>
                <a:cs typeface="Twentieth Century"/>
                <a:sym typeface="Twentieth Century"/>
              </a:defRPr>
            </a:lvl6pPr>
            <a:lvl7pPr indent="0" lvl="6" marL="0" algn="ctr">
              <a:spcBef>
                <a:spcPts val="0"/>
              </a:spcBef>
              <a:buNone/>
              <a:defRPr b="1" i="0" sz="1400" u="none" cap="none" strike="noStrike">
                <a:solidFill>
                  <a:schemeClr val="lt2"/>
                </a:solidFill>
                <a:latin typeface="Twentieth Century"/>
                <a:ea typeface="Twentieth Century"/>
                <a:cs typeface="Twentieth Century"/>
                <a:sym typeface="Twentieth Century"/>
              </a:defRPr>
            </a:lvl7pPr>
            <a:lvl8pPr indent="0" lvl="7" marL="0" algn="ctr">
              <a:spcBef>
                <a:spcPts val="0"/>
              </a:spcBef>
              <a:buNone/>
              <a:defRPr b="1" i="0" sz="1400" u="none" cap="none" strike="noStrike">
                <a:solidFill>
                  <a:schemeClr val="lt2"/>
                </a:solidFill>
                <a:latin typeface="Twentieth Century"/>
                <a:ea typeface="Twentieth Century"/>
                <a:cs typeface="Twentieth Century"/>
                <a:sym typeface="Twentieth Century"/>
              </a:defRPr>
            </a:lvl8pPr>
            <a:lvl9pPr indent="0" lvl="8" marL="0" algn="ctr">
              <a:spcBef>
                <a:spcPts val="0"/>
              </a:spcBef>
              <a:buNone/>
              <a:defRPr b="1" i="0" sz="1400" u="none" cap="none" strike="noStrike">
                <a:solidFill>
                  <a:schemeClr val="lt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blipFill rotWithShape="1">
          <a:blip r:embed="rId2">
            <a:alphaModFix/>
          </a:blip>
          <a:tile algn="tl" flip="none" tx="0" sx="100000" ty="0" sy="100000"/>
        </a:blipFill>
      </p:bgPr>
    </p:bg>
    <p:spTree>
      <p:nvGrpSpPr>
        <p:cNvPr id="92" name="Shape 92"/>
        <p:cNvGrpSpPr/>
        <p:nvPr/>
      </p:nvGrpSpPr>
      <p:grpSpPr>
        <a:xfrm>
          <a:off x="0" y="0"/>
          <a:ext cx="0" cy="0"/>
          <a:chOff x="0" y="0"/>
          <a:chExt cx="0" cy="0"/>
        </a:xfrm>
      </p:grpSpPr>
      <p:sp>
        <p:nvSpPr>
          <p:cNvPr id="93" name="Google Shape;93;p39"/>
          <p:cNvSpPr txBox="1"/>
          <p:nvPr>
            <p:ph idx="1" type="body"/>
          </p:nvPr>
        </p:nvSpPr>
        <p:spPr>
          <a:xfrm>
            <a:off x="1600200" y="5486400"/>
            <a:ext cx="7315200" cy="685800"/>
          </a:xfrm>
          <a:prstGeom prst="rect">
            <a:avLst/>
          </a:prstGeom>
          <a:noFill/>
          <a:ln>
            <a:noFill/>
          </a:ln>
        </p:spPr>
        <p:txBody>
          <a:bodyPr anchorCtr="0" anchor="t" bIns="45700" lIns="91425" spcFirstLastPara="1" rIns="91425" wrap="square" tIns="45700">
            <a:normAutofit/>
          </a:bodyPr>
          <a:lstStyle>
            <a:lvl1pPr indent="-228600" lvl="0" marL="457200" algn="l">
              <a:spcBef>
                <a:spcPts val="700"/>
              </a:spcBef>
              <a:spcAft>
                <a:spcPts val="0"/>
              </a:spcAft>
              <a:buSzPts val="1020"/>
              <a:buFont typeface="Twentieth Century"/>
              <a:buNone/>
              <a:defRPr sz="1700"/>
            </a:lvl1pPr>
            <a:lvl2pPr indent="-228600" lvl="1" marL="914400" algn="l">
              <a:spcBef>
                <a:spcPts val="550"/>
              </a:spcBef>
              <a:spcAft>
                <a:spcPts val="0"/>
              </a:spcAft>
              <a:buSzPts val="840"/>
              <a:buFont typeface="Twentieth Century"/>
              <a:buNone/>
              <a:defRPr sz="1200"/>
            </a:lvl2pPr>
            <a:lvl3pPr indent="-228600" lvl="2" marL="1371600" algn="l">
              <a:spcBef>
                <a:spcPts val="500"/>
              </a:spcBef>
              <a:spcAft>
                <a:spcPts val="0"/>
              </a:spcAft>
              <a:buSzPts val="750"/>
              <a:buFont typeface="Twentieth Century"/>
              <a:buNone/>
              <a:defRPr sz="1000"/>
            </a:lvl3pPr>
            <a:lvl4pPr indent="-228600" lvl="3" marL="1828800" algn="l">
              <a:spcBef>
                <a:spcPts val="400"/>
              </a:spcBef>
              <a:spcAft>
                <a:spcPts val="0"/>
              </a:spcAft>
              <a:buSzPts val="675"/>
              <a:buFont typeface="Twentieth Century"/>
              <a:buNone/>
              <a:defRPr sz="900"/>
            </a:lvl4pPr>
            <a:lvl5pPr indent="-228600" lvl="4" marL="2286000" algn="l">
              <a:spcBef>
                <a:spcPts val="400"/>
              </a:spcBef>
              <a:spcAft>
                <a:spcPts val="0"/>
              </a:spcAft>
              <a:buSzPts val="585"/>
              <a:buFont typeface="Twentieth Century"/>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4" name="Google Shape;94;p39"/>
          <p:cNvSpPr/>
          <p:nvPr/>
        </p:nvSpPr>
        <p:spPr>
          <a:xfrm>
            <a:off x="-9144" y="4572000"/>
            <a:ext cx="9144000" cy="88696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5" name="Google Shape;95;p39"/>
          <p:cNvSpPr/>
          <p:nvPr/>
        </p:nvSpPr>
        <p:spPr>
          <a:xfrm>
            <a:off x="-9144" y="4663440"/>
            <a:ext cx="1463040" cy="7132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6" name="Google Shape;96;p39"/>
          <p:cNvSpPr/>
          <p:nvPr/>
        </p:nvSpPr>
        <p:spPr>
          <a:xfrm>
            <a:off x="1545336" y="4654296"/>
            <a:ext cx="7598664" cy="7132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7" name="Google Shape;97;p39"/>
          <p:cNvSpPr txBox="1"/>
          <p:nvPr>
            <p:ph type="title"/>
          </p:nvPr>
        </p:nvSpPr>
        <p:spPr>
          <a:xfrm>
            <a:off x="1600200" y="4648200"/>
            <a:ext cx="7315200" cy="685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FFFF"/>
              </a:buClr>
              <a:buSzPts val="2800"/>
              <a:buFont typeface="Twentieth Century"/>
              <a:buNone/>
              <a:defRPr b="0" sz="2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9"/>
          <p:cNvSpPr/>
          <p:nvPr/>
        </p:nvSpPr>
        <p:spPr>
          <a:xfrm>
            <a:off x="1447800" y="0"/>
            <a:ext cx="100584" cy="686714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9" name="Google Shape;99;p39"/>
          <p:cNvSpPr txBox="1"/>
          <p:nvPr>
            <p:ph idx="10" type="dt"/>
          </p:nvPr>
        </p:nvSpPr>
        <p:spPr>
          <a:xfrm>
            <a:off x="62484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9"/>
          <p:cNvSpPr txBox="1"/>
          <p:nvPr>
            <p:ph idx="12" type="sldNum"/>
          </p:nvPr>
        </p:nvSpPr>
        <p:spPr>
          <a:xfrm>
            <a:off x="0" y="4667249"/>
            <a:ext cx="1447800" cy="663578"/>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sz="2800">
                <a:solidFill>
                  <a:srgbClr val="FFFFFF"/>
                </a:solidFill>
                <a:latin typeface="Twentieth Century"/>
                <a:ea typeface="Twentieth Century"/>
                <a:cs typeface="Twentieth Century"/>
                <a:sym typeface="Twentieth Century"/>
              </a:defRPr>
            </a:lvl1pPr>
            <a:lvl2pPr indent="0" lvl="1" marL="0" algn="ctr">
              <a:spcBef>
                <a:spcPts val="0"/>
              </a:spcBef>
              <a:buNone/>
              <a:defRPr b="1" sz="2800">
                <a:solidFill>
                  <a:srgbClr val="FFFFFF"/>
                </a:solidFill>
                <a:latin typeface="Twentieth Century"/>
                <a:ea typeface="Twentieth Century"/>
                <a:cs typeface="Twentieth Century"/>
                <a:sym typeface="Twentieth Century"/>
              </a:defRPr>
            </a:lvl2pPr>
            <a:lvl3pPr indent="0" lvl="2" marL="0" algn="ctr">
              <a:spcBef>
                <a:spcPts val="0"/>
              </a:spcBef>
              <a:buNone/>
              <a:defRPr b="1" sz="2800">
                <a:solidFill>
                  <a:srgbClr val="FFFFFF"/>
                </a:solidFill>
                <a:latin typeface="Twentieth Century"/>
                <a:ea typeface="Twentieth Century"/>
                <a:cs typeface="Twentieth Century"/>
                <a:sym typeface="Twentieth Century"/>
              </a:defRPr>
            </a:lvl3pPr>
            <a:lvl4pPr indent="0" lvl="3" marL="0" algn="ctr">
              <a:spcBef>
                <a:spcPts val="0"/>
              </a:spcBef>
              <a:buNone/>
              <a:defRPr b="1" sz="2800">
                <a:solidFill>
                  <a:srgbClr val="FFFFFF"/>
                </a:solidFill>
                <a:latin typeface="Twentieth Century"/>
                <a:ea typeface="Twentieth Century"/>
                <a:cs typeface="Twentieth Century"/>
                <a:sym typeface="Twentieth Century"/>
              </a:defRPr>
            </a:lvl4pPr>
            <a:lvl5pPr indent="0" lvl="4" marL="0" algn="ctr">
              <a:spcBef>
                <a:spcPts val="0"/>
              </a:spcBef>
              <a:buNone/>
              <a:defRPr b="1" sz="2800">
                <a:solidFill>
                  <a:srgbClr val="FFFFFF"/>
                </a:solidFill>
                <a:latin typeface="Twentieth Century"/>
                <a:ea typeface="Twentieth Century"/>
                <a:cs typeface="Twentieth Century"/>
                <a:sym typeface="Twentieth Century"/>
              </a:defRPr>
            </a:lvl5pPr>
            <a:lvl6pPr indent="0" lvl="5" marL="0" algn="ctr">
              <a:spcBef>
                <a:spcPts val="0"/>
              </a:spcBef>
              <a:buNone/>
              <a:defRPr b="1" sz="2800">
                <a:solidFill>
                  <a:srgbClr val="FFFFFF"/>
                </a:solidFill>
                <a:latin typeface="Twentieth Century"/>
                <a:ea typeface="Twentieth Century"/>
                <a:cs typeface="Twentieth Century"/>
                <a:sym typeface="Twentieth Century"/>
              </a:defRPr>
            </a:lvl6pPr>
            <a:lvl7pPr indent="0" lvl="6" marL="0" algn="ctr">
              <a:spcBef>
                <a:spcPts val="0"/>
              </a:spcBef>
              <a:buNone/>
              <a:defRPr b="1" sz="2800">
                <a:solidFill>
                  <a:srgbClr val="FFFFFF"/>
                </a:solidFill>
                <a:latin typeface="Twentieth Century"/>
                <a:ea typeface="Twentieth Century"/>
                <a:cs typeface="Twentieth Century"/>
                <a:sym typeface="Twentieth Century"/>
              </a:defRPr>
            </a:lvl7pPr>
            <a:lvl8pPr indent="0" lvl="7" marL="0" algn="ctr">
              <a:spcBef>
                <a:spcPts val="0"/>
              </a:spcBef>
              <a:buNone/>
              <a:defRPr b="1" sz="2800">
                <a:solidFill>
                  <a:srgbClr val="FFFFFF"/>
                </a:solidFill>
                <a:latin typeface="Twentieth Century"/>
                <a:ea typeface="Twentieth Century"/>
                <a:cs typeface="Twentieth Century"/>
                <a:sym typeface="Twentieth Century"/>
              </a:defRPr>
            </a:lvl8pPr>
            <a:lvl9pPr indent="0" lvl="8" marL="0" algn="ctr">
              <a:spcBef>
                <a:spcPts val="0"/>
              </a:spcBef>
              <a:buNone/>
              <a:defRPr b="1" sz="2800">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101" name="Google Shape;101;p39"/>
          <p:cNvSpPr txBox="1"/>
          <p:nvPr>
            <p:ph idx="11" type="ftr"/>
          </p:nvPr>
        </p:nvSpPr>
        <p:spPr>
          <a:xfrm>
            <a:off x="1600200" y="6248206"/>
            <a:ext cx="4572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9"/>
          <p:cNvSpPr/>
          <p:nvPr>
            <p:ph idx="2" type="pic"/>
          </p:nvPr>
        </p:nvSpPr>
        <p:spPr>
          <a:xfrm>
            <a:off x="1560576" y="0"/>
            <a:ext cx="7583424" cy="4568952"/>
          </a:xfrm>
          <a:prstGeom prst="rect">
            <a:avLst/>
          </a:prstGeom>
          <a:solidFill>
            <a:srgbClr val="DCE5EE"/>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3" name="Shape 103"/>
        <p:cNvGrpSpPr/>
        <p:nvPr/>
      </p:nvGrpSpPr>
      <p:grpSpPr>
        <a:xfrm>
          <a:off x="0" y="0"/>
          <a:ext cx="0" cy="0"/>
          <a:chOff x="0" y="0"/>
          <a:chExt cx="0" cy="0"/>
        </a:xfrm>
      </p:grpSpPr>
      <p:sp>
        <p:nvSpPr>
          <p:cNvPr id="104" name="Google Shape;104;p40"/>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40"/>
          <p:cNvSpPr txBox="1"/>
          <p:nvPr>
            <p:ph idx="1" type="body"/>
          </p:nvPr>
        </p:nvSpPr>
        <p:spPr>
          <a:xfrm rot="5400000">
            <a:off x="2426208" y="-213360"/>
            <a:ext cx="4526280" cy="81534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6" name="Google Shape;106;p40"/>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0"/>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0"/>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bg>
      <p:bgPr>
        <a:solidFill>
          <a:schemeClr val="lt1"/>
        </a:solidFill>
      </p:bgPr>
    </p:bg>
    <p:spTree>
      <p:nvGrpSpPr>
        <p:cNvPr id="109" name="Shape 109"/>
        <p:cNvGrpSpPr/>
        <p:nvPr/>
      </p:nvGrpSpPr>
      <p:grpSpPr>
        <a:xfrm>
          <a:off x="0" y="0"/>
          <a:ext cx="0" cy="0"/>
          <a:chOff x="0" y="0"/>
          <a:chExt cx="0" cy="0"/>
        </a:xfrm>
      </p:grpSpPr>
      <p:sp>
        <p:nvSpPr>
          <p:cNvPr id="110" name="Google Shape;110;p41"/>
          <p:cNvSpPr txBox="1"/>
          <p:nvPr>
            <p:ph type="title"/>
          </p:nvPr>
        </p:nvSpPr>
        <p:spPr>
          <a:xfrm rot="5400000">
            <a:off x="4823619" y="2339182"/>
            <a:ext cx="5516563"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41"/>
          <p:cNvSpPr txBox="1"/>
          <p:nvPr>
            <p:ph idx="1" type="body"/>
          </p:nvPr>
        </p:nvSpPr>
        <p:spPr>
          <a:xfrm rot="5400000">
            <a:off x="480218" y="586582"/>
            <a:ext cx="5516564" cy="55626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2" name="Google Shape;112;p41"/>
          <p:cNvSpPr txBox="1"/>
          <p:nvPr>
            <p:ph idx="10" type="dt"/>
          </p:nvPr>
        </p:nvSpPr>
        <p:spPr>
          <a:xfrm>
            <a:off x="6553200" y="6248402"/>
            <a:ext cx="2209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1"/>
          <p:cNvSpPr txBox="1"/>
          <p:nvPr>
            <p:ph idx="11" type="ftr"/>
          </p:nvPr>
        </p:nvSpPr>
        <p:spPr>
          <a:xfrm>
            <a:off x="457201" y="6248207"/>
            <a:ext cx="55734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1"/>
          <p:cNvSpPr/>
          <p:nvPr/>
        </p:nvSpPr>
        <p:spPr>
          <a:xfrm>
            <a:off x="6096318" y="0"/>
            <a:ext cx="32004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15" name="Google Shape;115;p41"/>
          <p:cNvSpPr/>
          <p:nvPr/>
        </p:nvSpPr>
        <p:spPr>
          <a:xfrm>
            <a:off x="6142038" y="609600"/>
            <a:ext cx="228600" cy="624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16" name="Google Shape;116;p41"/>
          <p:cNvSpPr/>
          <p:nvPr/>
        </p:nvSpPr>
        <p:spPr>
          <a:xfrm>
            <a:off x="6142038" y="0"/>
            <a:ext cx="228600" cy="53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17" name="Google Shape;117;p41"/>
          <p:cNvSpPr txBox="1"/>
          <p:nvPr>
            <p:ph idx="12" type="sldNum"/>
          </p:nvPr>
        </p:nvSpPr>
        <p:spPr>
          <a:xfrm rot="5400000">
            <a:off x="5989638" y="14446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32"/>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2"/>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2"/>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1400" u="none" cap="none" strike="noStrike">
                <a:solidFill>
                  <a:srgbClr val="FFFFFF"/>
                </a:solidFill>
                <a:latin typeface="Twentieth Century"/>
                <a:ea typeface="Twentieth Century"/>
                <a:cs typeface="Twentieth Century"/>
                <a:sym typeface="Twentieth Century"/>
              </a:defRPr>
            </a:lvl1pPr>
            <a:lvl2pPr indent="0" lvl="1" marL="0" algn="ctr">
              <a:spcBef>
                <a:spcPts val="0"/>
              </a:spcBef>
              <a:buNone/>
              <a:defRPr b="1" i="0" sz="1400" u="none" cap="none" strike="noStrike">
                <a:solidFill>
                  <a:srgbClr val="FFFFFF"/>
                </a:solidFill>
                <a:latin typeface="Twentieth Century"/>
                <a:ea typeface="Twentieth Century"/>
                <a:cs typeface="Twentieth Century"/>
                <a:sym typeface="Twentieth Century"/>
              </a:defRPr>
            </a:lvl2pPr>
            <a:lvl3pPr indent="0" lvl="2" marL="0" algn="ctr">
              <a:spcBef>
                <a:spcPts val="0"/>
              </a:spcBef>
              <a:buNone/>
              <a:defRPr b="1" i="0" sz="1400" u="none" cap="none" strike="noStrike">
                <a:solidFill>
                  <a:srgbClr val="FFFFFF"/>
                </a:solidFill>
                <a:latin typeface="Twentieth Century"/>
                <a:ea typeface="Twentieth Century"/>
                <a:cs typeface="Twentieth Century"/>
                <a:sym typeface="Twentieth Century"/>
              </a:defRPr>
            </a:lvl3pPr>
            <a:lvl4pPr indent="0" lvl="3" marL="0" algn="ctr">
              <a:spcBef>
                <a:spcPts val="0"/>
              </a:spcBef>
              <a:buNone/>
              <a:defRPr b="1" i="0" sz="1400" u="none" cap="none" strike="noStrike">
                <a:solidFill>
                  <a:srgbClr val="FFFFFF"/>
                </a:solidFill>
                <a:latin typeface="Twentieth Century"/>
                <a:ea typeface="Twentieth Century"/>
                <a:cs typeface="Twentieth Century"/>
                <a:sym typeface="Twentieth Century"/>
              </a:defRPr>
            </a:lvl4pPr>
            <a:lvl5pPr indent="0" lvl="4" marL="0" algn="ctr">
              <a:spcBef>
                <a:spcPts val="0"/>
              </a:spcBef>
              <a:buNone/>
              <a:defRPr b="1" i="0" sz="1400" u="none" cap="none" strike="noStrike">
                <a:solidFill>
                  <a:srgbClr val="FFFFFF"/>
                </a:solidFill>
                <a:latin typeface="Twentieth Century"/>
                <a:ea typeface="Twentieth Century"/>
                <a:cs typeface="Twentieth Century"/>
                <a:sym typeface="Twentieth Century"/>
              </a:defRPr>
            </a:lvl5pPr>
            <a:lvl6pPr indent="0" lvl="5" marL="0" algn="ctr">
              <a:spcBef>
                <a:spcPts val="0"/>
              </a:spcBef>
              <a:buNone/>
              <a:defRPr b="1" i="0" sz="1400" u="none" cap="none" strike="noStrike">
                <a:solidFill>
                  <a:srgbClr val="FFFFFF"/>
                </a:solidFill>
                <a:latin typeface="Twentieth Century"/>
                <a:ea typeface="Twentieth Century"/>
                <a:cs typeface="Twentieth Century"/>
                <a:sym typeface="Twentieth Century"/>
              </a:defRPr>
            </a:lvl6pPr>
            <a:lvl7pPr indent="0" lvl="6" marL="0" algn="ctr">
              <a:spcBef>
                <a:spcPts val="0"/>
              </a:spcBef>
              <a:buNone/>
              <a:defRPr b="1" i="0" sz="1400" u="none" cap="none" strike="noStrike">
                <a:solidFill>
                  <a:srgbClr val="FFFFFF"/>
                </a:solidFill>
                <a:latin typeface="Twentieth Century"/>
                <a:ea typeface="Twentieth Century"/>
                <a:cs typeface="Twentieth Century"/>
                <a:sym typeface="Twentieth Century"/>
              </a:defRPr>
            </a:lvl7pPr>
            <a:lvl8pPr indent="0" lvl="7" marL="0" algn="ctr">
              <a:spcBef>
                <a:spcPts val="0"/>
              </a:spcBef>
              <a:buNone/>
              <a:defRPr b="1" i="0" sz="1400" u="none" cap="none" strike="noStrike">
                <a:solidFill>
                  <a:srgbClr val="FFFFFF"/>
                </a:solidFill>
                <a:latin typeface="Twentieth Century"/>
                <a:ea typeface="Twentieth Century"/>
                <a:cs typeface="Twentieth Century"/>
                <a:sym typeface="Twentieth Century"/>
              </a:defRPr>
            </a:lvl8pPr>
            <a:lvl9pPr indent="0" lvl="8" marL="0" algn="ctr">
              <a:spcBef>
                <a:spcPts val="0"/>
              </a:spcBef>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41" name="Google Shape;41;p32"/>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2" name="Shape 42"/>
        <p:cNvGrpSpPr/>
        <p:nvPr/>
      </p:nvGrpSpPr>
      <p:grpSpPr>
        <a:xfrm>
          <a:off x="0" y="0"/>
          <a:ext cx="0" cy="0"/>
          <a:chOff x="0" y="0"/>
          <a:chExt cx="0" cy="0"/>
        </a:xfrm>
      </p:grpSpPr>
      <p:sp>
        <p:nvSpPr>
          <p:cNvPr id="43" name="Google Shape;43;p33"/>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3"/>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3"/>
          <p:cNvSpPr txBox="1"/>
          <p:nvPr>
            <p:ph idx="12" type="sldNum"/>
          </p:nvPr>
        </p:nvSpPr>
        <p:spPr>
          <a:xfrm>
            <a:off x="0" y="6248400"/>
            <a:ext cx="533400" cy="381000"/>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1400" u="none" cap="none" strike="noStrike">
                <a:solidFill>
                  <a:schemeClr val="dk2"/>
                </a:solidFill>
                <a:latin typeface="Twentieth Century"/>
                <a:ea typeface="Twentieth Century"/>
                <a:cs typeface="Twentieth Century"/>
                <a:sym typeface="Twentieth Century"/>
              </a:defRPr>
            </a:lvl1pPr>
            <a:lvl2pPr indent="0" lvl="1" marL="0" algn="ctr">
              <a:spcBef>
                <a:spcPts val="0"/>
              </a:spcBef>
              <a:buNone/>
              <a:defRPr b="1" i="0" sz="1400" u="none" cap="none" strike="noStrike">
                <a:solidFill>
                  <a:schemeClr val="dk2"/>
                </a:solidFill>
                <a:latin typeface="Twentieth Century"/>
                <a:ea typeface="Twentieth Century"/>
                <a:cs typeface="Twentieth Century"/>
                <a:sym typeface="Twentieth Century"/>
              </a:defRPr>
            </a:lvl2pPr>
            <a:lvl3pPr indent="0" lvl="2" marL="0" algn="ctr">
              <a:spcBef>
                <a:spcPts val="0"/>
              </a:spcBef>
              <a:buNone/>
              <a:defRPr b="1" i="0" sz="1400" u="none" cap="none" strike="noStrike">
                <a:solidFill>
                  <a:schemeClr val="dk2"/>
                </a:solidFill>
                <a:latin typeface="Twentieth Century"/>
                <a:ea typeface="Twentieth Century"/>
                <a:cs typeface="Twentieth Century"/>
                <a:sym typeface="Twentieth Century"/>
              </a:defRPr>
            </a:lvl3pPr>
            <a:lvl4pPr indent="0" lvl="3" marL="0" algn="ctr">
              <a:spcBef>
                <a:spcPts val="0"/>
              </a:spcBef>
              <a:buNone/>
              <a:defRPr b="1" i="0" sz="1400" u="none" cap="none" strike="noStrike">
                <a:solidFill>
                  <a:schemeClr val="dk2"/>
                </a:solidFill>
                <a:latin typeface="Twentieth Century"/>
                <a:ea typeface="Twentieth Century"/>
                <a:cs typeface="Twentieth Century"/>
                <a:sym typeface="Twentieth Century"/>
              </a:defRPr>
            </a:lvl4pPr>
            <a:lvl5pPr indent="0" lvl="4" marL="0" algn="ctr">
              <a:spcBef>
                <a:spcPts val="0"/>
              </a:spcBef>
              <a:buNone/>
              <a:defRPr b="1" i="0" sz="1400" u="none" cap="none" strike="noStrike">
                <a:solidFill>
                  <a:schemeClr val="dk2"/>
                </a:solidFill>
                <a:latin typeface="Twentieth Century"/>
                <a:ea typeface="Twentieth Century"/>
                <a:cs typeface="Twentieth Century"/>
                <a:sym typeface="Twentieth Century"/>
              </a:defRPr>
            </a:lvl5pPr>
            <a:lvl6pPr indent="0" lvl="5" marL="0" algn="ctr">
              <a:spcBef>
                <a:spcPts val="0"/>
              </a:spcBef>
              <a:buNone/>
              <a:defRPr b="1" i="0" sz="1400" u="none" cap="none" strike="noStrike">
                <a:solidFill>
                  <a:schemeClr val="dk2"/>
                </a:solidFill>
                <a:latin typeface="Twentieth Century"/>
                <a:ea typeface="Twentieth Century"/>
                <a:cs typeface="Twentieth Century"/>
                <a:sym typeface="Twentieth Century"/>
              </a:defRPr>
            </a:lvl6pPr>
            <a:lvl7pPr indent="0" lvl="6" marL="0" algn="ctr">
              <a:spcBef>
                <a:spcPts val="0"/>
              </a:spcBef>
              <a:buNone/>
              <a:defRPr b="1" i="0" sz="1400" u="none" cap="none" strike="noStrike">
                <a:solidFill>
                  <a:schemeClr val="dk2"/>
                </a:solidFill>
                <a:latin typeface="Twentieth Century"/>
                <a:ea typeface="Twentieth Century"/>
                <a:cs typeface="Twentieth Century"/>
                <a:sym typeface="Twentieth Century"/>
              </a:defRPr>
            </a:lvl7pPr>
            <a:lvl8pPr indent="0" lvl="7" marL="0" algn="ctr">
              <a:spcBef>
                <a:spcPts val="0"/>
              </a:spcBef>
              <a:buNone/>
              <a:defRPr b="1" i="0" sz="1400" u="none" cap="none" strike="noStrike">
                <a:solidFill>
                  <a:schemeClr val="dk2"/>
                </a:solidFill>
                <a:latin typeface="Twentieth Century"/>
                <a:ea typeface="Twentieth Century"/>
                <a:cs typeface="Twentieth Century"/>
                <a:sym typeface="Twentieth Century"/>
              </a:defRPr>
            </a:lvl8pPr>
            <a:lvl9pPr indent="0" lvl="8" marL="0" algn="ctr">
              <a:spcBef>
                <a:spcPts val="0"/>
              </a:spcBef>
              <a:buNone/>
              <a:defRPr b="1" i="0" sz="1400" u="none" cap="none" strike="noStrike">
                <a:solidFill>
                  <a:schemeClr val="dk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34"/>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4"/>
          <p:cNvSpPr txBox="1"/>
          <p:nvPr>
            <p:ph idx="1" type="body"/>
          </p:nvPr>
        </p:nvSpPr>
        <p:spPr>
          <a:xfrm>
            <a:off x="609600" y="1589567"/>
            <a:ext cx="3886200" cy="45720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9" name="Google Shape;49;p34"/>
          <p:cNvSpPr txBox="1"/>
          <p:nvPr>
            <p:ph idx="2" type="body"/>
          </p:nvPr>
        </p:nvSpPr>
        <p:spPr>
          <a:xfrm>
            <a:off x="4844901" y="1589567"/>
            <a:ext cx="3886200" cy="45720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34"/>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4"/>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2" name="Google Shape;52;p34"/>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5"/>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sz="1400">
                <a:solidFill>
                  <a:srgbClr val="FFFFFF"/>
                </a:solidFill>
                <a:latin typeface="Twentieth Century"/>
                <a:ea typeface="Twentieth Century"/>
                <a:cs typeface="Twentieth Century"/>
                <a:sym typeface="Twentieth Century"/>
              </a:defRPr>
            </a:lvl1pPr>
            <a:lvl2pPr indent="0" lvl="1" marL="0" algn="ctr">
              <a:spcBef>
                <a:spcPts val="0"/>
              </a:spcBef>
              <a:buNone/>
              <a:defRPr b="1" sz="1400">
                <a:solidFill>
                  <a:srgbClr val="FFFFFF"/>
                </a:solidFill>
                <a:latin typeface="Twentieth Century"/>
                <a:ea typeface="Twentieth Century"/>
                <a:cs typeface="Twentieth Century"/>
                <a:sym typeface="Twentieth Century"/>
              </a:defRPr>
            </a:lvl2pPr>
            <a:lvl3pPr indent="0" lvl="2" marL="0" algn="ctr">
              <a:spcBef>
                <a:spcPts val="0"/>
              </a:spcBef>
              <a:buNone/>
              <a:defRPr b="1" sz="1400">
                <a:solidFill>
                  <a:srgbClr val="FFFFFF"/>
                </a:solidFill>
                <a:latin typeface="Twentieth Century"/>
                <a:ea typeface="Twentieth Century"/>
                <a:cs typeface="Twentieth Century"/>
                <a:sym typeface="Twentieth Century"/>
              </a:defRPr>
            </a:lvl3pPr>
            <a:lvl4pPr indent="0" lvl="3" marL="0" algn="ctr">
              <a:spcBef>
                <a:spcPts val="0"/>
              </a:spcBef>
              <a:buNone/>
              <a:defRPr b="1" sz="1400">
                <a:solidFill>
                  <a:srgbClr val="FFFFFF"/>
                </a:solidFill>
                <a:latin typeface="Twentieth Century"/>
                <a:ea typeface="Twentieth Century"/>
                <a:cs typeface="Twentieth Century"/>
                <a:sym typeface="Twentieth Century"/>
              </a:defRPr>
            </a:lvl4pPr>
            <a:lvl5pPr indent="0" lvl="4" marL="0" algn="ctr">
              <a:spcBef>
                <a:spcPts val="0"/>
              </a:spcBef>
              <a:buNone/>
              <a:defRPr b="1" sz="1400">
                <a:solidFill>
                  <a:srgbClr val="FFFFFF"/>
                </a:solidFill>
                <a:latin typeface="Twentieth Century"/>
                <a:ea typeface="Twentieth Century"/>
                <a:cs typeface="Twentieth Century"/>
                <a:sym typeface="Twentieth Century"/>
              </a:defRPr>
            </a:lvl5pPr>
            <a:lvl6pPr indent="0" lvl="5" marL="0" algn="ctr">
              <a:spcBef>
                <a:spcPts val="0"/>
              </a:spcBef>
              <a:buNone/>
              <a:defRPr b="1" sz="1400">
                <a:solidFill>
                  <a:srgbClr val="FFFFFF"/>
                </a:solidFill>
                <a:latin typeface="Twentieth Century"/>
                <a:ea typeface="Twentieth Century"/>
                <a:cs typeface="Twentieth Century"/>
                <a:sym typeface="Twentieth Century"/>
              </a:defRPr>
            </a:lvl6pPr>
            <a:lvl7pPr indent="0" lvl="6" marL="0" algn="ctr">
              <a:spcBef>
                <a:spcPts val="0"/>
              </a:spcBef>
              <a:buNone/>
              <a:defRPr b="1" sz="1400">
                <a:solidFill>
                  <a:srgbClr val="FFFFFF"/>
                </a:solidFill>
                <a:latin typeface="Twentieth Century"/>
                <a:ea typeface="Twentieth Century"/>
                <a:cs typeface="Twentieth Century"/>
                <a:sym typeface="Twentieth Century"/>
              </a:defRPr>
            </a:lvl7pPr>
            <a:lvl8pPr indent="0" lvl="7" marL="0" algn="ctr">
              <a:spcBef>
                <a:spcPts val="0"/>
              </a:spcBef>
              <a:buNone/>
              <a:defRPr b="1" sz="1400">
                <a:solidFill>
                  <a:srgbClr val="FFFFFF"/>
                </a:solidFill>
                <a:latin typeface="Twentieth Century"/>
                <a:ea typeface="Twentieth Century"/>
                <a:cs typeface="Twentieth Century"/>
                <a:sym typeface="Twentieth Century"/>
              </a:defRPr>
            </a:lvl8pPr>
            <a:lvl9pPr indent="0" lvl="8" marL="0" algn="ctr">
              <a:spcBef>
                <a:spcPts val="0"/>
              </a:spcBef>
              <a:buNone/>
              <a:defRPr b="1" sz="1400">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dk2"/>
        </a:solidFill>
      </p:bgPr>
    </p:bg>
    <p:spTree>
      <p:nvGrpSpPr>
        <p:cNvPr id="58" name="Shape 58"/>
        <p:cNvGrpSpPr/>
        <p:nvPr/>
      </p:nvGrpSpPr>
      <p:grpSpPr>
        <a:xfrm>
          <a:off x="0" y="0"/>
          <a:ext cx="0" cy="0"/>
          <a:chOff x="0" y="0"/>
          <a:chExt cx="0" cy="0"/>
        </a:xfrm>
      </p:grpSpPr>
      <p:sp>
        <p:nvSpPr>
          <p:cNvPr id="59" name="Google Shape;59;p30"/>
          <p:cNvSpPr/>
          <p:nvPr/>
        </p:nvSpPr>
        <p:spPr>
          <a:xfrm>
            <a:off x="0" y="5971032"/>
            <a:ext cx="9144000" cy="88696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0" name="Google Shape;60;p30"/>
          <p:cNvSpPr/>
          <p:nvPr/>
        </p:nvSpPr>
        <p:spPr>
          <a:xfrm>
            <a:off x="-9144" y="6053328"/>
            <a:ext cx="2249424" cy="7132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1" name="Google Shape;61;p30"/>
          <p:cNvSpPr/>
          <p:nvPr/>
        </p:nvSpPr>
        <p:spPr>
          <a:xfrm>
            <a:off x="2359152" y="6044184"/>
            <a:ext cx="6784848" cy="7132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2" name="Google Shape;62;p30"/>
          <p:cNvSpPr txBox="1"/>
          <p:nvPr>
            <p:ph type="ctrTitle"/>
          </p:nvPr>
        </p:nvSpPr>
        <p:spPr>
          <a:xfrm>
            <a:off x="2362200" y="4038600"/>
            <a:ext cx="6477000" cy="182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0"/>
          <p:cNvSpPr txBox="1"/>
          <p:nvPr>
            <p:ph idx="1" type="subTitle"/>
          </p:nvPr>
        </p:nvSpPr>
        <p:spPr>
          <a:xfrm>
            <a:off x="2362200" y="6050037"/>
            <a:ext cx="6705600" cy="685800"/>
          </a:xfrm>
          <a:prstGeom prst="rect">
            <a:avLst/>
          </a:prstGeom>
          <a:noFill/>
          <a:ln>
            <a:noFill/>
          </a:ln>
        </p:spPr>
        <p:txBody>
          <a:bodyPr anchorCtr="0" anchor="ctr" bIns="45700" lIns="91425" spcFirstLastPara="1" rIns="91425" wrap="square" tIns="4570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64" name="Google Shape;64;p30"/>
          <p:cNvSpPr txBox="1"/>
          <p:nvPr>
            <p:ph idx="10" type="dt"/>
          </p:nvPr>
        </p:nvSpPr>
        <p:spPr>
          <a:xfrm>
            <a:off x="76200" y="6068699"/>
            <a:ext cx="20574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0"/>
          <p:cNvSpPr txBox="1"/>
          <p:nvPr>
            <p:ph idx="11" type="ftr"/>
          </p:nvPr>
        </p:nvSpPr>
        <p:spPr>
          <a:xfrm>
            <a:off x="2085393" y="236538"/>
            <a:ext cx="586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2" type="sldNum"/>
          </p:nvPr>
        </p:nvSpPr>
        <p:spPr>
          <a:xfrm>
            <a:off x="8001000" y="228600"/>
            <a:ext cx="838200" cy="381000"/>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1400" u="none" cap="none" strike="noStrike">
                <a:solidFill>
                  <a:schemeClr val="lt2"/>
                </a:solidFill>
                <a:latin typeface="Twentieth Century"/>
                <a:ea typeface="Twentieth Century"/>
                <a:cs typeface="Twentieth Century"/>
                <a:sym typeface="Twentieth Century"/>
              </a:defRPr>
            </a:lvl1pPr>
            <a:lvl2pPr indent="0" lvl="1" marL="0" algn="ctr">
              <a:spcBef>
                <a:spcPts val="0"/>
              </a:spcBef>
              <a:buNone/>
              <a:defRPr b="1" i="0" sz="1400" u="none" cap="none" strike="noStrike">
                <a:solidFill>
                  <a:schemeClr val="lt2"/>
                </a:solidFill>
                <a:latin typeface="Twentieth Century"/>
                <a:ea typeface="Twentieth Century"/>
                <a:cs typeface="Twentieth Century"/>
                <a:sym typeface="Twentieth Century"/>
              </a:defRPr>
            </a:lvl2pPr>
            <a:lvl3pPr indent="0" lvl="2" marL="0" algn="ctr">
              <a:spcBef>
                <a:spcPts val="0"/>
              </a:spcBef>
              <a:buNone/>
              <a:defRPr b="1" i="0" sz="1400" u="none" cap="none" strike="noStrike">
                <a:solidFill>
                  <a:schemeClr val="lt2"/>
                </a:solidFill>
                <a:latin typeface="Twentieth Century"/>
                <a:ea typeface="Twentieth Century"/>
                <a:cs typeface="Twentieth Century"/>
                <a:sym typeface="Twentieth Century"/>
              </a:defRPr>
            </a:lvl3pPr>
            <a:lvl4pPr indent="0" lvl="3" marL="0" algn="ctr">
              <a:spcBef>
                <a:spcPts val="0"/>
              </a:spcBef>
              <a:buNone/>
              <a:defRPr b="1" i="0" sz="1400" u="none" cap="none" strike="noStrike">
                <a:solidFill>
                  <a:schemeClr val="lt2"/>
                </a:solidFill>
                <a:latin typeface="Twentieth Century"/>
                <a:ea typeface="Twentieth Century"/>
                <a:cs typeface="Twentieth Century"/>
                <a:sym typeface="Twentieth Century"/>
              </a:defRPr>
            </a:lvl4pPr>
            <a:lvl5pPr indent="0" lvl="4" marL="0" algn="ctr">
              <a:spcBef>
                <a:spcPts val="0"/>
              </a:spcBef>
              <a:buNone/>
              <a:defRPr b="1" i="0" sz="1400" u="none" cap="none" strike="noStrike">
                <a:solidFill>
                  <a:schemeClr val="lt2"/>
                </a:solidFill>
                <a:latin typeface="Twentieth Century"/>
                <a:ea typeface="Twentieth Century"/>
                <a:cs typeface="Twentieth Century"/>
                <a:sym typeface="Twentieth Century"/>
              </a:defRPr>
            </a:lvl5pPr>
            <a:lvl6pPr indent="0" lvl="5" marL="0" algn="ctr">
              <a:spcBef>
                <a:spcPts val="0"/>
              </a:spcBef>
              <a:buNone/>
              <a:defRPr b="1" i="0" sz="1400" u="none" cap="none" strike="noStrike">
                <a:solidFill>
                  <a:schemeClr val="lt2"/>
                </a:solidFill>
                <a:latin typeface="Twentieth Century"/>
                <a:ea typeface="Twentieth Century"/>
                <a:cs typeface="Twentieth Century"/>
                <a:sym typeface="Twentieth Century"/>
              </a:defRPr>
            </a:lvl6pPr>
            <a:lvl7pPr indent="0" lvl="6" marL="0" algn="ctr">
              <a:spcBef>
                <a:spcPts val="0"/>
              </a:spcBef>
              <a:buNone/>
              <a:defRPr b="1" i="0" sz="1400" u="none" cap="none" strike="noStrike">
                <a:solidFill>
                  <a:schemeClr val="lt2"/>
                </a:solidFill>
                <a:latin typeface="Twentieth Century"/>
                <a:ea typeface="Twentieth Century"/>
                <a:cs typeface="Twentieth Century"/>
                <a:sym typeface="Twentieth Century"/>
              </a:defRPr>
            </a:lvl7pPr>
            <a:lvl8pPr indent="0" lvl="7" marL="0" algn="ctr">
              <a:spcBef>
                <a:spcPts val="0"/>
              </a:spcBef>
              <a:buNone/>
              <a:defRPr b="1" i="0" sz="1400" u="none" cap="none" strike="noStrike">
                <a:solidFill>
                  <a:schemeClr val="lt2"/>
                </a:solidFill>
                <a:latin typeface="Twentieth Century"/>
                <a:ea typeface="Twentieth Century"/>
                <a:cs typeface="Twentieth Century"/>
                <a:sym typeface="Twentieth Century"/>
              </a:defRPr>
            </a:lvl8pPr>
            <a:lvl9pPr indent="0" lvl="8" marL="0" algn="ctr">
              <a:spcBef>
                <a:spcPts val="0"/>
              </a:spcBef>
              <a:buNone/>
              <a:defRPr b="1" i="0" sz="1400" u="none" cap="none" strike="noStrike">
                <a:solidFill>
                  <a:schemeClr val="lt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rotWithShape="1">
          <a:blip r:embed="rId2">
            <a:alphaModFix/>
          </a:blip>
          <a:tile algn="tl" flip="none" tx="0" sx="100000" ty="0" sy="100000"/>
        </a:blipFill>
      </p:bgPr>
    </p:bg>
    <p:spTree>
      <p:nvGrpSpPr>
        <p:cNvPr id="67" name="Shape 67"/>
        <p:cNvGrpSpPr/>
        <p:nvPr/>
      </p:nvGrpSpPr>
      <p:grpSpPr>
        <a:xfrm>
          <a:off x="0" y="0"/>
          <a:ext cx="0" cy="0"/>
          <a:chOff x="0" y="0"/>
          <a:chExt cx="0" cy="0"/>
        </a:xfrm>
      </p:grpSpPr>
      <p:sp>
        <p:nvSpPr>
          <p:cNvPr id="68" name="Google Shape;68;p36"/>
          <p:cNvSpPr txBox="1"/>
          <p:nvPr>
            <p:ph idx="1" type="body"/>
          </p:nvPr>
        </p:nvSpPr>
        <p:spPr>
          <a:xfrm>
            <a:off x="1371600" y="2743200"/>
            <a:ext cx="7123113" cy="1673225"/>
          </a:xfrm>
          <a:prstGeom prst="rect">
            <a:avLst/>
          </a:prstGeom>
          <a:noFill/>
          <a:ln>
            <a:noFill/>
          </a:ln>
        </p:spPr>
        <p:txBody>
          <a:bodyPr anchorCtr="0" anchor="t" bIns="45700" lIns="91425" spcFirstLastPara="1" rIns="91425" wrap="square" tIns="45700">
            <a:normAutofit/>
          </a:bodyPr>
          <a:lstStyle>
            <a:lvl1pPr indent="-228600" lvl="0" marL="457200" algn="l">
              <a:spcBef>
                <a:spcPts val="700"/>
              </a:spcBef>
              <a:spcAft>
                <a:spcPts val="0"/>
              </a:spcAft>
              <a:buSzPts val="1680"/>
              <a:buNone/>
              <a:defRPr sz="2800">
                <a:solidFill>
                  <a:schemeClr val="dk2"/>
                </a:solidFill>
              </a:defRPr>
            </a:lvl1pPr>
            <a:lvl2pPr indent="-228600" lvl="1" marL="914400" algn="l">
              <a:spcBef>
                <a:spcPts val="550"/>
              </a:spcBef>
              <a:spcAft>
                <a:spcPts val="0"/>
              </a:spcAft>
              <a:buSzPts val="1260"/>
              <a:buNone/>
              <a:defRPr sz="1800">
                <a:solidFill>
                  <a:srgbClr val="888888"/>
                </a:solidFill>
              </a:defRPr>
            </a:lvl2pPr>
            <a:lvl3pPr indent="-228600" lvl="2" marL="1371600" algn="l">
              <a:spcBef>
                <a:spcPts val="500"/>
              </a:spcBef>
              <a:spcAft>
                <a:spcPts val="0"/>
              </a:spcAft>
              <a:buSzPts val="1200"/>
              <a:buNone/>
              <a:defRPr sz="1600">
                <a:solidFill>
                  <a:srgbClr val="888888"/>
                </a:solidFill>
              </a:defRPr>
            </a:lvl3pPr>
            <a:lvl4pPr indent="-228600" lvl="3" marL="1828800" algn="l">
              <a:spcBef>
                <a:spcPts val="400"/>
              </a:spcBef>
              <a:spcAft>
                <a:spcPts val="0"/>
              </a:spcAft>
              <a:buSzPts val="1050"/>
              <a:buNone/>
              <a:defRPr sz="1400">
                <a:solidFill>
                  <a:srgbClr val="888888"/>
                </a:solidFill>
              </a:defRPr>
            </a:lvl4pPr>
            <a:lvl5pPr indent="-228600" lvl="4" marL="2286000" algn="l">
              <a:spcBef>
                <a:spcPts val="400"/>
              </a:spcBef>
              <a:spcAft>
                <a:spcPts val="0"/>
              </a:spcAft>
              <a:buSzPts val="910"/>
              <a:buNone/>
              <a:defRPr sz="1400">
                <a:solidFill>
                  <a:srgbClr val="888888"/>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9" name="Google Shape;69;p36"/>
          <p:cNvSpPr/>
          <p:nvPr/>
        </p:nvSpPr>
        <p:spPr>
          <a:xfrm>
            <a:off x="0" y="1524000"/>
            <a:ext cx="9144000" cy="1143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0" name="Google Shape;70;p36"/>
          <p:cNvSpPr/>
          <p:nvPr/>
        </p:nvSpPr>
        <p:spPr>
          <a:xfrm>
            <a:off x="0" y="1600200"/>
            <a:ext cx="1295400" cy="990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1" name="Google Shape;71;p36"/>
          <p:cNvSpPr/>
          <p:nvPr/>
        </p:nvSpPr>
        <p:spPr>
          <a:xfrm>
            <a:off x="1371600" y="1600200"/>
            <a:ext cx="7772400" cy="990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2" name="Google Shape;72;p36"/>
          <p:cNvSpPr txBox="1"/>
          <p:nvPr>
            <p:ph type="title"/>
          </p:nvPr>
        </p:nvSpPr>
        <p:spPr>
          <a:xfrm>
            <a:off x="1371600" y="1600200"/>
            <a:ext cx="76200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FFFF"/>
              </a:buClr>
              <a:buSzPts val="4400"/>
              <a:buFont typeface="Twentieth Century"/>
              <a:buNone/>
              <a:defRPr b="0" sz="44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6"/>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6"/>
          <p:cNvSpPr txBox="1"/>
          <p:nvPr>
            <p:ph idx="12" type="sldNum"/>
          </p:nvPr>
        </p:nvSpPr>
        <p:spPr>
          <a:xfrm>
            <a:off x="0" y="1752600"/>
            <a:ext cx="1295400" cy="701676"/>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400">
                <a:solidFill>
                  <a:srgbClr val="FFFFFF"/>
                </a:solidFill>
                <a:latin typeface="Twentieth Century"/>
                <a:ea typeface="Twentieth Century"/>
                <a:cs typeface="Twentieth Century"/>
                <a:sym typeface="Twentieth Century"/>
              </a:defRPr>
            </a:lvl1pPr>
            <a:lvl2pPr indent="0" lvl="1" marL="0" algn="ctr">
              <a:spcBef>
                <a:spcPts val="0"/>
              </a:spcBef>
              <a:buNone/>
              <a:defRPr b="1" sz="2400">
                <a:solidFill>
                  <a:srgbClr val="FFFFFF"/>
                </a:solidFill>
                <a:latin typeface="Twentieth Century"/>
                <a:ea typeface="Twentieth Century"/>
                <a:cs typeface="Twentieth Century"/>
                <a:sym typeface="Twentieth Century"/>
              </a:defRPr>
            </a:lvl2pPr>
            <a:lvl3pPr indent="0" lvl="2" marL="0" algn="ctr">
              <a:spcBef>
                <a:spcPts val="0"/>
              </a:spcBef>
              <a:buNone/>
              <a:defRPr b="1" sz="2400">
                <a:solidFill>
                  <a:srgbClr val="FFFFFF"/>
                </a:solidFill>
                <a:latin typeface="Twentieth Century"/>
                <a:ea typeface="Twentieth Century"/>
                <a:cs typeface="Twentieth Century"/>
                <a:sym typeface="Twentieth Century"/>
              </a:defRPr>
            </a:lvl3pPr>
            <a:lvl4pPr indent="0" lvl="3" marL="0" algn="ctr">
              <a:spcBef>
                <a:spcPts val="0"/>
              </a:spcBef>
              <a:buNone/>
              <a:defRPr b="1" sz="2400">
                <a:solidFill>
                  <a:srgbClr val="FFFFFF"/>
                </a:solidFill>
                <a:latin typeface="Twentieth Century"/>
                <a:ea typeface="Twentieth Century"/>
                <a:cs typeface="Twentieth Century"/>
                <a:sym typeface="Twentieth Century"/>
              </a:defRPr>
            </a:lvl4pPr>
            <a:lvl5pPr indent="0" lvl="4" marL="0" algn="ctr">
              <a:spcBef>
                <a:spcPts val="0"/>
              </a:spcBef>
              <a:buNone/>
              <a:defRPr b="1" sz="2400">
                <a:solidFill>
                  <a:srgbClr val="FFFFFF"/>
                </a:solidFill>
                <a:latin typeface="Twentieth Century"/>
                <a:ea typeface="Twentieth Century"/>
                <a:cs typeface="Twentieth Century"/>
                <a:sym typeface="Twentieth Century"/>
              </a:defRPr>
            </a:lvl5pPr>
            <a:lvl6pPr indent="0" lvl="5" marL="0" algn="ctr">
              <a:spcBef>
                <a:spcPts val="0"/>
              </a:spcBef>
              <a:buNone/>
              <a:defRPr b="1" sz="2400">
                <a:solidFill>
                  <a:srgbClr val="FFFFFF"/>
                </a:solidFill>
                <a:latin typeface="Twentieth Century"/>
                <a:ea typeface="Twentieth Century"/>
                <a:cs typeface="Twentieth Century"/>
                <a:sym typeface="Twentieth Century"/>
              </a:defRPr>
            </a:lvl6pPr>
            <a:lvl7pPr indent="0" lvl="6" marL="0" algn="ctr">
              <a:spcBef>
                <a:spcPts val="0"/>
              </a:spcBef>
              <a:buNone/>
              <a:defRPr b="1" sz="2400">
                <a:solidFill>
                  <a:srgbClr val="FFFFFF"/>
                </a:solidFill>
                <a:latin typeface="Twentieth Century"/>
                <a:ea typeface="Twentieth Century"/>
                <a:cs typeface="Twentieth Century"/>
                <a:sym typeface="Twentieth Century"/>
              </a:defRPr>
            </a:lvl7pPr>
            <a:lvl8pPr indent="0" lvl="7" marL="0" algn="ctr">
              <a:spcBef>
                <a:spcPts val="0"/>
              </a:spcBef>
              <a:buNone/>
              <a:defRPr b="1" sz="2400">
                <a:solidFill>
                  <a:srgbClr val="FFFFFF"/>
                </a:solidFill>
                <a:latin typeface="Twentieth Century"/>
                <a:ea typeface="Twentieth Century"/>
                <a:cs typeface="Twentieth Century"/>
                <a:sym typeface="Twentieth Century"/>
              </a:defRPr>
            </a:lvl8pPr>
            <a:lvl9pPr indent="0" lvl="8" marL="0" algn="ctr">
              <a:spcBef>
                <a:spcPts val="0"/>
              </a:spcBef>
              <a:buNone/>
              <a:defRPr b="1" sz="2400">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75" name="Google Shape;75;p36"/>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6" name="Shape 76"/>
        <p:cNvGrpSpPr/>
        <p:nvPr/>
      </p:nvGrpSpPr>
      <p:grpSpPr>
        <a:xfrm>
          <a:off x="0" y="0"/>
          <a:ext cx="0" cy="0"/>
          <a:chOff x="0" y="0"/>
          <a:chExt cx="0" cy="0"/>
        </a:xfrm>
      </p:grpSpPr>
      <p:sp>
        <p:nvSpPr>
          <p:cNvPr id="77" name="Google Shape;77;p37"/>
          <p:cNvSpPr txBox="1"/>
          <p:nvPr>
            <p:ph type="title"/>
          </p:nvPr>
        </p:nvSpPr>
        <p:spPr>
          <a:xfrm>
            <a:off x="533400" y="273050"/>
            <a:ext cx="8153400" cy="869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7"/>
          <p:cNvSpPr txBox="1"/>
          <p:nvPr>
            <p:ph idx="1" type="body"/>
          </p:nvPr>
        </p:nvSpPr>
        <p:spPr>
          <a:xfrm>
            <a:off x="609600" y="2438400"/>
            <a:ext cx="3886200" cy="35814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37"/>
          <p:cNvSpPr txBox="1"/>
          <p:nvPr>
            <p:ph idx="2" type="body"/>
          </p:nvPr>
        </p:nvSpPr>
        <p:spPr>
          <a:xfrm>
            <a:off x="4800600" y="2438400"/>
            <a:ext cx="3886200" cy="35814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37"/>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7"/>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2" name="Google Shape;82;p37"/>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3" type="body"/>
          </p:nvPr>
        </p:nvSpPr>
        <p:spPr>
          <a:xfrm>
            <a:off x="609600" y="1752600"/>
            <a:ext cx="3886200" cy="640080"/>
          </a:xfrm>
          <a:prstGeom prst="rect">
            <a:avLst/>
          </a:prstGeom>
          <a:solidFill>
            <a:schemeClr val="accent2"/>
          </a:solidFill>
          <a:ln>
            <a:noFill/>
          </a:ln>
        </p:spPr>
        <p:txBody>
          <a:bodyPr anchorCtr="0" anchor="ctr" bIns="45700" lIns="91425" spcFirstLastPara="1" rIns="91425" wrap="square" tIns="45700">
            <a:normAutofit/>
          </a:bodyPr>
          <a:lstStyle>
            <a:lvl1pPr indent="-228600" lvl="0" marL="457200" algn="l">
              <a:spcBef>
                <a:spcPts val="700"/>
              </a:spcBef>
              <a:spcAft>
                <a:spcPts val="0"/>
              </a:spcAft>
              <a:buSzPts val="1200"/>
              <a:buFont typeface="Twentieth Century"/>
              <a:buNone/>
              <a:defRPr b="1" sz="2000">
                <a:solidFill>
                  <a:srgbClr val="FFFFFF"/>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37"/>
          <p:cNvSpPr txBox="1"/>
          <p:nvPr>
            <p:ph idx="4" type="body"/>
          </p:nvPr>
        </p:nvSpPr>
        <p:spPr>
          <a:xfrm>
            <a:off x="4800600" y="1752600"/>
            <a:ext cx="3886200" cy="640080"/>
          </a:xfrm>
          <a:prstGeom prst="rect">
            <a:avLst/>
          </a:prstGeom>
          <a:solidFill>
            <a:schemeClr val="accent4"/>
          </a:solidFill>
          <a:ln>
            <a:noFill/>
          </a:ln>
        </p:spPr>
        <p:txBody>
          <a:bodyPr anchorCtr="0" anchor="ctr" bIns="45700" lIns="91425" spcFirstLastPara="1" rIns="91425" wrap="square" tIns="45700">
            <a:normAutofit/>
          </a:bodyPr>
          <a:lstStyle>
            <a:lvl1pPr indent="-228600" lvl="0" marL="457200" algn="l">
              <a:spcBef>
                <a:spcPts val="700"/>
              </a:spcBef>
              <a:spcAft>
                <a:spcPts val="0"/>
              </a:spcAft>
              <a:buSzPts val="1200"/>
              <a:buFont typeface="Twentieth Century"/>
              <a:buNone/>
              <a:defRPr b="1" sz="2000">
                <a:solidFill>
                  <a:srgbClr val="FFFFFF"/>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38"/>
          <p:cNvSpPr txBox="1"/>
          <p:nvPr>
            <p:ph type="title"/>
          </p:nvPr>
        </p:nvSpPr>
        <p:spPr>
          <a:xfrm>
            <a:off x="609600" y="273050"/>
            <a:ext cx="8077200" cy="869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Twentieth Century"/>
              <a:buNone/>
              <a:defRPr b="0"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8"/>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8"/>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8"/>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sz="1400">
                <a:solidFill>
                  <a:srgbClr val="FFFFFF"/>
                </a:solidFill>
                <a:latin typeface="Twentieth Century"/>
                <a:ea typeface="Twentieth Century"/>
                <a:cs typeface="Twentieth Century"/>
                <a:sym typeface="Twentieth Century"/>
              </a:defRPr>
            </a:lvl1pPr>
            <a:lvl2pPr indent="0" lvl="1" marL="0" algn="ctr">
              <a:spcBef>
                <a:spcPts val="0"/>
              </a:spcBef>
              <a:buNone/>
              <a:defRPr b="1" sz="1400">
                <a:solidFill>
                  <a:srgbClr val="FFFFFF"/>
                </a:solidFill>
                <a:latin typeface="Twentieth Century"/>
                <a:ea typeface="Twentieth Century"/>
                <a:cs typeface="Twentieth Century"/>
                <a:sym typeface="Twentieth Century"/>
              </a:defRPr>
            </a:lvl2pPr>
            <a:lvl3pPr indent="0" lvl="2" marL="0" algn="ctr">
              <a:spcBef>
                <a:spcPts val="0"/>
              </a:spcBef>
              <a:buNone/>
              <a:defRPr b="1" sz="1400">
                <a:solidFill>
                  <a:srgbClr val="FFFFFF"/>
                </a:solidFill>
                <a:latin typeface="Twentieth Century"/>
                <a:ea typeface="Twentieth Century"/>
                <a:cs typeface="Twentieth Century"/>
                <a:sym typeface="Twentieth Century"/>
              </a:defRPr>
            </a:lvl3pPr>
            <a:lvl4pPr indent="0" lvl="3" marL="0" algn="ctr">
              <a:spcBef>
                <a:spcPts val="0"/>
              </a:spcBef>
              <a:buNone/>
              <a:defRPr b="1" sz="1400">
                <a:solidFill>
                  <a:srgbClr val="FFFFFF"/>
                </a:solidFill>
                <a:latin typeface="Twentieth Century"/>
                <a:ea typeface="Twentieth Century"/>
                <a:cs typeface="Twentieth Century"/>
                <a:sym typeface="Twentieth Century"/>
              </a:defRPr>
            </a:lvl4pPr>
            <a:lvl5pPr indent="0" lvl="4" marL="0" algn="ctr">
              <a:spcBef>
                <a:spcPts val="0"/>
              </a:spcBef>
              <a:buNone/>
              <a:defRPr b="1" sz="1400">
                <a:solidFill>
                  <a:srgbClr val="FFFFFF"/>
                </a:solidFill>
                <a:latin typeface="Twentieth Century"/>
                <a:ea typeface="Twentieth Century"/>
                <a:cs typeface="Twentieth Century"/>
                <a:sym typeface="Twentieth Century"/>
              </a:defRPr>
            </a:lvl5pPr>
            <a:lvl6pPr indent="0" lvl="5" marL="0" algn="ctr">
              <a:spcBef>
                <a:spcPts val="0"/>
              </a:spcBef>
              <a:buNone/>
              <a:defRPr b="1" sz="1400">
                <a:solidFill>
                  <a:srgbClr val="FFFFFF"/>
                </a:solidFill>
                <a:latin typeface="Twentieth Century"/>
                <a:ea typeface="Twentieth Century"/>
                <a:cs typeface="Twentieth Century"/>
                <a:sym typeface="Twentieth Century"/>
              </a:defRPr>
            </a:lvl6pPr>
            <a:lvl7pPr indent="0" lvl="6" marL="0" algn="ctr">
              <a:spcBef>
                <a:spcPts val="0"/>
              </a:spcBef>
              <a:buNone/>
              <a:defRPr b="1" sz="1400">
                <a:solidFill>
                  <a:srgbClr val="FFFFFF"/>
                </a:solidFill>
                <a:latin typeface="Twentieth Century"/>
                <a:ea typeface="Twentieth Century"/>
                <a:cs typeface="Twentieth Century"/>
                <a:sym typeface="Twentieth Century"/>
              </a:defRPr>
            </a:lvl7pPr>
            <a:lvl8pPr indent="0" lvl="7" marL="0" algn="ctr">
              <a:spcBef>
                <a:spcPts val="0"/>
              </a:spcBef>
              <a:buNone/>
              <a:defRPr b="1" sz="1400">
                <a:solidFill>
                  <a:srgbClr val="FFFFFF"/>
                </a:solidFill>
                <a:latin typeface="Twentieth Century"/>
                <a:ea typeface="Twentieth Century"/>
                <a:cs typeface="Twentieth Century"/>
                <a:sym typeface="Twentieth Century"/>
              </a:defRPr>
            </a:lvl8pPr>
            <a:lvl9pPr indent="0" lvl="8" marL="0" algn="ctr">
              <a:spcBef>
                <a:spcPts val="0"/>
              </a:spcBef>
              <a:buNone/>
              <a:defRPr b="1" sz="1400">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90" name="Google Shape;90;p38"/>
          <p:cNvSpPr txBox="1"/>
          <p:nvPr>
            <p:ph idx="1" type="body"/>
          </p:nvPr>
        </p:nvSpPr>
        <p:spPr>
          <a:xfrm>
            <a:off x="609600" y="1752600"/>
            <a:ext cx="1600200" cy="4343400"/>
          </a:xfrm>
          <a:prstGeom prst="rect">
            <a:avLst/>
          </a:prstGeom>
          <a:solidFill>
            <a:schemeClr val="accent2"/>
          </a:solidFill>
          <a:ln cap="sq" cmpd="dbl" w="50800">
            <a:solidFill>
              <a:schemeClr val="accent2"/>
            </a:solidFill>
            <a:prstDash val="solid"/>
            <a:miter lim="800000"/>
            <a:headEnd len="sm" w="sm" type="none"/>
            <a:tailEnd len="sm" w="sm" type="none"/>
          </a:ln>
        </p:spPr>
        <p:txBody>
          <a:bodyPr anchorCtr="0" anchor="t" bIns="91425" lIns="137150" spcFirstLastPara="1" rIns="137150" wrap="square" tIns="182875">
            <a:normAutofit/>
          </a:bodyPr>
          <a:lstStyle>
            <a:lvl1pPr indent="-228600" lvl="0" marL="4572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indent="-228600" lvl="1" marL="9144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indent="-228600" lvl="2" marL="1371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indent="-228600" lvl="3" marL="18288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indent="-228600" lvl="4" marL="22860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1" name="Google Shape;91;p38"/>
          <p:cNvSpPr txBox="1"/>
          <p:nvPr>
            <p:ph idx="2" type="body"/>
          </p:nvPr>
        </p:nvSpPr>
        <p:spPr>
          <a:xfrm>
            <a:off x="2362200" y="1752600"/>
            <a:ext cx="6400800" cy="44196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2"/>
              </a:buClr>
              <a:buSzPts val="4400"/>
              <a:buFont typeface="Twentieth Century"/>
              <a:buNone/>
              <a:defRPr b="0" i="0" sz="4400" u="none" cap="none" strike="noStrike">
                <a:solidFill>
                  <a:schemeClr val="lt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612648" y="1600200"/>
            <a:ext cx="8153400" cy="4526280"/>
          </a:xfrm>
          <a:prstGeom prst="rect">
            <a:avLst/>
          </a:prstGeom>
          <a:noFill/>
          <a:ln>
            <a:noFill/>
          </a:ln>
        </p:spPr>
        <p:txBody>
          <a:bodyPr anchorCtr="0" anchor="t" bIns="45700" lIns="91425" spcFirstLastPara="1" rIns="91425" wrap="square" tIns="45700">
            <a:norm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chemeClr val="lt1"/>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lt1"/>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lt1"/>
                </a:solidFill>
                <a:latin typeface="Twentieth Century"/>
                <a:ea typeface="Twentieth Century"/>
                <a:cs typeface="Twentieth Century"/>
                <a:sym typeface="Twentieth Century"/>
              </a:defRPr>
            </a:lvl3pPr>
            <a:lvl4pPr indent="-323850" lvl="3" marL="1828800" marR="0" rtl="0" algn="l">
              <a:spcBef>
                <a:spcPts val="400"/>
              </a:spcBef>
              <a:spcAft>
                <a:spcPts val="0"/>
              </a:spcAft>
              <a:buClr>
                <a:schemeClr val="accent3"/>
              </a:buClr>
              <a:buSzPts val="1500"/>
              <a:buFont typeface="Noto Sans Symbols"/>
              <a:buChar char="■"/>
              <a:defRPr b="0" i="0" sz="2000" u="none" cap="none" strike="noStrike">
                <a:solidFill>
                  <a:schemeClr val="lt1"/>
                </a:solidFill>
                <a:latin typeface="Twentieth Century"/>
                <a:ea typeface="Twentieth Century"/>
                <a:cs typeface="Twentieth Century"/>
                <a:sym typeface="Twentieth Century"/>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9pPr>
          </a:lstStyle>
          <a:p/>
        </p:txBody>
      </p:sp>
      <p:sp>
        <p:nvSpPr>
          <p:cNvPr id="12" name="Google Shape;12;p29"/>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lt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3" name="Google Shape;13;p29"/>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lt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4" name="Google Shape;14;p29"/>
          <p:cNvSpPr/>
          <p:nvPr/>
        </p:nvSpPr>
        <p:spPr>
          <a:xfrm>
            <a:off x="0" y="1234440"/>
            <a:ext cx="9144000" cy="32004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5" name="Google Shape;15;p29"/>
          <p:cNvSpPr/>
          <p:nvPr/>
        </p:nvSpPr>
        <p:spPr>
          <a:xfrm>
            <a:off x="0" y="1280160"/>
            <a:ext cx="533400" cy="228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6" name="Google Shape;16;p29"/>
          <p:cNvSpPr/>
          <p:nvPr/>
        </p:nvSpPr>
        <p:spPr>
          <a:xfrm>
            <a:off x="590550" y="1280160"/>
            <a:ext cx="855345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7" name="Google Shape;17;p29"/>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1pPr>
            <a:lvl2pPr indent="0" lvl="1"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2pPr>
            <a:lvl3pPr indent="0" lvl="2"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3pPr>
            <a:lvl4pPr indent="0" lvl="3"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4pPr>
            <a:lvl5pPr indent="0" lvl="4"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5pPr>
            <a:lvl6pPr indent="0" lvl="5"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6pPr>
            <a:lvl7pPr indent="0" lvl="6"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7pPr>
            <a:lvl8pPr indent="0" lvl="7"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8pPr>
            <a:lvl9pPr indent="0" lvl="8"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28"/>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400"/>
              <a:buFont typeface="Twentieth Century"/>
              <a:buNone/>
              <a:defRPr b="0" i="0" sz="4400" u="none" cap="none" strike="noStrik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28"/>
          <p:cNvSpPr txBox="1"/>
          <p:nvPr>
            <p:ph idx="1" type="body"/>
          </p:nvPr>
        </p:nvSpPr>
        <p:spPr>
          <a:xfrm>
            <a:off x="612648" y="1600200"/>
            <a:ext cx="8153400" cy="4526280"/>
          </a:xfrm>
          <a:prstGeom prst="rect">
            <a:avLst/>
          </a:prstGeom>
          <a:noFill/>
          <a:ln>
            <a:noFill/>
          </a:ln>
        </p:spPr>
        <p:txBody>
          <a:bodyPr anchorCtr="0" anchor="t" bIns="45700" lIns="91425" spcFirstLastPara="1" rIns="91425" wrap="square" tIns="45700">
            <a:norm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chemeClr val="dk1"/>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Twentieth Century"/>
                <a:ea typeface="Twentieth Century"/>
                <a:cs typeface="Twentieth Century"/>
                <a:sym typeface="Twentieth Century"/>
              </a:defRPr>
            </a:lvl3pPr>
            <a:lvl4pPr indent="-323850" lvl="3" marL="18288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Twentieth Century"/>
                <a:ea typeface="Twentieth Century"/>
                <a:cs typeface="Twentieth Century"/>
                <a:sym typeface="Twentieth Century"/>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30" name="Google Shape;30;p28"/>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31" name="Google Shape;31;p28"/>
          <p:cNvSpPr txBox="1"/>
          <p:nvPr>
            <p:ph idx="11" type="ftr"/>
          </p:nvPr>
        </p:nvSpPr>
        <p:spPr>
          <a:xfrm>
            <a:off x="609600" y="6248206"/>
            <a:ext cx="5421083"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32" name="Google Shape;32;p28"/>
          <p:cNvSpPr/>
          <p:nvPr/>
        </p:nvSpPr>
        <p:spPr>
          <a:xfrm>
            <a:off x="0" y="1234440"/>
            <a:ext cx="9144000" cy="32004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3" name="Google Shape;33;p28"/>
          <p:cNvSpPr/>
          <p:nvPr/>
        </p:nvSpPr>
        <p:spPr>
          <a:xfrm>
            <a:off x="0" y="1280160"/>
            <a:ext cx="533400" cy="228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4" name="Google Shape;34;p28"/>
          <p:cNvSpPr/>
          <p:nvPr/>
        </p:nvSpPr>
        <p:spPr>
          <a:xfrm>
            <a:off x="590550" y="1280160"/>
            <a:ext cx="855345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5" name="Google Shape;35;p28"/>
          <p:cNvSpPr txBox="1"/>
          <p:nvPr>
            <p:ph idx="12" type="sldNum"/>
          </p:nvPr>
        </p:nvSpPr>
        <p:spPr>
          <a:xfrm>
            <a:off x="0" y="1272222"/>
            <a:ext cx="533400" cy="244476"/>
          </a:xfrm>
          <a:prstGeom prst="rect">
            <a:avLst/>
          </a:prstGeom>
          <a:noFill/>
          <a:ln>
            <a:noFill/>
          </a:ln>
        </p:spPr>
        <p:txBody>
          <a:bodyPr anchorCtr="0" anchor="ctr" bIns="45700" lIns="91425" spcFirstLastPara="1" rIns="91425" wrap="square" tIns="45700">
            <a:normAutofit/>
          </a:bodyPr>
          <a:lstStyle>
            <a:lvl1pPr indent="0" lvl="0"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1pPr>
            <a:lvl2pPr indent="0" lvl="1"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2pPr>
            <a:lvl3pPr indent="0" lvl="2"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3pPr>
            <a:lvl4pPr indent="0" lvl="3"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4pPr>
            <a:lvl5pPr indent="0" lvl="4"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5pPr>
            <a:lvl6pPr indent="0" lvl="5"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6pPr>
            <a:lvl7pPr indent="0" lvl="6"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7pPr>
            <a:lvl8pPr indent="0" lvl="7"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8pPr>
            <a:lvl9pPr indent="0" lvl="8"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google.com/url?sa=i&amp;rct=j&amp;q=stereotype&amp;source=images&amp;cd=&amp;cad=rja&amp;docid=PuXSbplAAoh2QM&amp;tbnid=J0afeEoJSUm6fM:&amp;ved=0CAUQjRw&amp;url=http%3A%2F%2Fen.wikipedia.org%2Fwiki%2FStereotype_(printing)&amp;ei=g4UVUb2sKqbNiwK0-oGYCQ&amp;bvm=bv.42080656,d.cGE&amp;psig=AFQjCNFSSsrcl7jUdA_b68n3M76Tz_xRvA&amp;ust=1360451316776208" TargetMode="External"/><Relationship Id="rId4" Type="http://schemas.openxmlformats.org/officeDocument/2006/relationships/image" Target="../media/image11.jpg"/><Relationship Id="rId5" Type="http://schemas.openxmlformats.org/officeDocument/2006/relationships/hyperlink" Target="http://www.google.com/url?sa=i&amp;rct=j&amp;q=social+category&amp;source=images&amp;cd=&amp;cad=rja&amp;docid=hOLVqV_HWIJXDM&amp;tbnid=EBFd_7fonWxmaM:&amp;ved=0CAUQjRw&amp;url=http%3A%2F%2Fintersectingspaces.wordpress.com%2F2012%2F03%2F06%2Fthe-construction-of-gypsies-as-social-category-from-the-media-image-to-the-practices-and-the-organization-of-space%2F&amp;ei=CIYVUb6HIMazigLL_4CIBQ&amp;bvm=bv.42080656,d.cGE&amp;psig=AFQjCNFZyDUXarqwky_jONGeU5JhbAheqA&amp;ust=1360451461253701" TargetMode="External"/><Relationship Id="rId6"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6.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5D7E">
            <a:alpha val="83921"/>
          </a:srgbClr>
        </a:solidFill>
      </p:bgPr>
    </p:bg>
    <p:spTree>
      <p:nvGrpSpPr>
        <p:cNvPr id="122" name="Shape 122"/>
        <p:cNvGrpSpPr/>
        <p:nvPr/>
      </p:nvGrpSpPr>
      <p:grpSpPr>
        <a:xfrm>
          <a:off x="0" y="0"/>
          <a:ext cx="0" cy="0"/>
          <a:chOff x="0" y="0"/>
          <a:chExt cx="0" cy="0"/>
        </a:xfrm>
      </p:grpSpPr>
      <p:sp>
        <p:nvSpPr>
          <p:cNvPr id="123" name="Google Shape;123;p1"/>
          <p:cNvSpPr txBox="1"/>
          <p:nvPr>
            <p:ph type="ctrTitle"/>
          </p:nvPr>
        </p:nvSpPr>
        <p:spPr>
          <a:xfrm>
            <a:off x="723230" y="531400"/>
            <a:ext cx="7339321" cy="2379391"/>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4400"/>
              <a:buFont typeface="Twentieth Century"/>
              <a:buNone/>
            </a:pPr>
            <a:r>
              <a:rPr lang="en-US">
                <a:solidFill>
                  <a:schemeClr val="lt1"/>
                </a:solidFill>
              </a:rPr>
              <a:t>IDENTIFYING AND REDUCING GENDER BIAS IN STEM</a:t>
            </a:r>
            <a:endParaRPr>
              <a:solidFill>
                <a:schemeClr val="lt1"/>
              </a:solidFill>
            </a:endParaRPr>
          </a:p>
        </p:txBody>
      </p:sp>
      <p:sp>
        <p:nvSpPr>
          <p:cNvPr id="124" name="Google Shape;124;p1"/>
          <p:cNvSpPr txBox="1"/>
          <p:nvPr>
            <p:ph idx="1" type="subTitle"/>
          </p:nvPr>
        </p:nvSpPr>
        <p:spPr>
          <a:xfrm>
            <a:off x="1075765" y="3259567"/>
            <a:ext cx="6870672" cy="1495313"/>
          </a:xfrm>
          <a:prstGeom prst="rect">
            <a:avLst/>
          </a:prstGeom>
          <a:solidFill>
            <a:srgbClr val="EFE0BC"/>
          </a:solidFill>
          <a:ln>
            <a:noFill/>
          </a:ln>
        </p:spPr>
        <p:txBody>
          <a:bodyPr anchorCtr="0" anchor="ctr" bIns="45700" lIns="91425" spcFirstLastPara="1" rIns="91425" wrap="square" tIns="45700">
            <a:normAutofit/>
          </a:bodyPr>
          <a:lstStyle/>
          <a:p>
            <a:pPr indent="0" lvl="0" marL="0" rtl="0" algn="ctr">
              <a:spcBef>
                <a:spcPts val="0"/>
              </a:spcBef>
              <a:spcAft>
                <a:spcPts val="0"/>
              </a:spcAft>
              <a:buSzPts val="1560"/>
              <a:buNone/>
            </a:pPr>
            <a:r>
              <a:rPr lang="en-US">
                <a:solidFill>
                  <a:schemeClr val="dk1"/>
                </a:solidFill>
              </a:rPr>
              <a:t>Dr. Matthew Paolucci Callahan (Psychology)</a:t>
            </a:r>
            <a:endParaRPr/>
          </a:p>
          <a:p>
            <a:pPr indent="0" lvl="0" marL="0" rtl="0" algn="ctr">
              <a:spcBef>
                <a:spcPts val="700"/>
              </a:spcBef>
              <a:spcAft>
                <a:spcPts val="0"/>
              </a:spcAft>
              <a:buSzPts val="1560"/>
              <a:buNone/>
            </a:pPr>
            <a:r>
              <a:rPr lang="en-US">
                <a:solidFill>
                  <a:schemeClr val="dk1"/>
                </a:solidFill>
              </a:rPr>
              <a:t>Dr. Lynn Cominsky (Physics and Astronomy)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0"/>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Categorization, then Stereotyping</a:t>
            </a:r>
            <a:endParaRPr/>
          </a:p>
        </p:txBody>
      </p:sp>
      <p:sp>
        <p:nvSpPr>
          <p:cNvPr id="207" name="Google Shape;207;p10"/>
          <p:cNvSpPr txBox="1"/>
          <p:nvPr>
            <p:ph idx="1" type="body"/>
          </p:nvPr>
        </p:nvSpPr>
        <p:spPr>
          <a:xfrm>
            <a:off x="457200" y="1600200"/>
            <a:ext cx="4038600" cy="685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20040" lvl="0" marL="320040" rtl="0" algn="ctr">
              <a:spcBef>
                <a:spcPts val="0"/>
              </a:spcBef>
              <a:spcAft>
                <a:spcPts val="0"/>
              </a:spcAft>
              <a:buSzPts val="1740"/>
              <a:buFont typeface="Noto Sans Symbols"/>
              <a:buNone/>
            </a:pPr>
            <a:r>
              <a:rPr lang="en-US" u="sng"/>
              <a:t>Category</a:t>
            </a:r>
            <a:endParaRPr/>
          </a:p>
        </p:txBody>
      </p:sp>
      <p:sp>
        <p:nvSpPr>
          <p:cNvPr id="208" name="Google Shape;208;p10"/>
          <p:cNvSpPr txBox="1"/>
          <p:nvPr>
            <p:ph idx="2" type="body"/>
          </p:nvPr>
        </p:nvSpPr>
        <p:spPr>
          <a:xfrm>
            <a:off x="4648200" y="1600200"/>
            <a:ext cx="4038600" cy="685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20040" lvl="0" marL="320040" rtl="0" algn="ctr">
              <a:spcBef>
                <a:spcPts val="0"/>
              </a:spcBef>
              <a:spcAft>
                <a:spcPts val="0"/>
              </a:spcAft>
              <a:buSzPts val="1740"/>
              <a:buFont typeface="Noto Sans Symbols"/>
              <a:buNone/>
            </a:pPr>
            <a:r>
              <a:rPr lang="en-US" u="sng"/>
              <a:t>Stereotype</a:t>
            </a:r>
            <a:endParaRPr/>
          </a:p>
        </p:txBody>
      </p:sp>
      <p:pic>
        <p:nvPicPr>
          <p:cNvPr id="209" name="Google Shape;209;p10">
            <a:hlinkClick r:id="rId3"/>
          </p:cNvPr>
          <p:cNvPicPr preferRelativeResize="0"/>
          <p:nvPr/>
        </p:nvPicPr>
        <p:blipFill rotWithShape="1">
          <a:blip r:embed="rId4">
            <a:alphaModFix/>
          </a:blip>
          <a:srcRect b="0" l="0" r="0" t="0"/>
          <a:stretch/>
        </p:blipFill>
        <p:spPr>
          <a:xfrm>
            <a:off x="4895850" y="2855913"/>
            <a:ext cx="3887788" cy="2682875"/>
          </a:xfrm>
          <a:prstGeom prst="rect">
            <a:avLst/>
          </a:prstGeom>
          <a:noFill/>
          <a:ln>
            <a:noFill/>
          </a:ln>
        </p:spPr>
      </p:pic>
      <p:pic>
        <p:nvPicPr>
          <p:cNvPr id="210" name="Google Shape;210;p10">
            <a:hlinkClick r:id="rId5"/>
          </p:cNvPr>
          <p:cNvPicPr preferRelativeResize="0"/>
          <p:nvPr/>
        </p:nvPicPr>
        <p:blipFill rotWithShape="1">
          <a:blip r:embed="rId6">
            <a:alphaModFix/>
          </a:blip>
          <a:srcRect b="0" l="0" r="0" t="0"/>
          <a:stretch/>
        </p:blipFill>
        <p:spPr>
          <a:xfrm>
            <a:off x="328613" y="2855913"/>
            <a:ext cx="4143375" cy="2762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1"/>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Categorization vs. Stereotypes</a:t>
            </a:r>
            <a:endParaRPr/>
          </a:p>
        </p:txBody>
      </p:sp>
      <p:sp>
        <p:nvSpPr>
          <p:cNvPr id="217" name="Google Shape;217;p11"/>
          <p:cNvSpPr txBox="1"/>
          <p:nvPr>
            <p:ph idx="1" type="body"/>
          </p:nvPr>
        </p:nvSpPr>
        <p:spPr>
          <a:xfrm>
            <a:off x="457200" y="1600200"/>
            <a:ext cx="4038600" cy="1828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20040" lvl="0" marL="320040" rtl="0" algn="ctr">
              <a:spcBef>
                <a:spcPts val="0"/>
              </a:spcBef>
              <a:spcAft>
                <a:spcPts val="0"/>
              </a:spcAft>
              <a:buSzPts val="1740"/>
              <a:buFont typeface="Noto Sans Symbols"/>
              <a:buNone/>
            </a:pPr>
            <a:r>
              <a:rPr lang="en-US" u="sng"/>
              <a:t>Categorization</a:t>
            </a:r>
            <a:endParaRPr/>
          </a:p>
          <a:p>
            <a:pPr indent="-320040" lvl="0" marL="320040" rtl="0" algn="l">
              <a:spcBef>
                <a:spcPts val="700"/>
              </a:spcBef>
              <a:spcAft>
                <a:spcPts val="0"/>
              </a:spcAft>
              <a:buSzPts val="1740"/>
              <a:buFont typeface="Noto Sans Symbols"/>
              <a:buNone/>
            </a:pPr>
            <a:r>
              <a:rPr lang="en-US"/>
              <a:t>Grouping/sorting into a category</a:t>
            </a:r>
            <a:endParaRPr/>
          </a:p>
          <a:p>
            <a:pPr indent="-320040" lvl="0" marL="320040" rtl="0" algn="l">
              <a:spcBef>
                <a:spcPts val="700"/>
              </a:spcBef>
              <a:spcAft>
                <a:spcPts val="0"/>
              </a:spcAft>
              <a:buSzPts val="1740"/>
              <a:buFont typeface="Noto Sans Symbols"/>
              <a:buNone/>
            </a:pPr>
            <a:r>
              <a:t/>
            </a:r>
            <a:endParaRPr/>
          </a:p>
        </p:txBody>
      </p:sp>
      <p:sp>
        <p:nvSpPr>
          <p:cNvPr id="218" name="Google Shape;218;p11"/>
          <p:cNvSpPr txBox="1"/>
          <p:nvPr>
            <p:ph idx="2" type="body"/>
          </p:nvPr>
        </p:nvSpPr>
        <p:spPr>
          <a:xfrm>
            <a:off x="4648200" y="1600200"/>
            <a:ext cx="4038600" cy="1828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20040" lvl="0" marL="320040" rtl="0" algn="ctr">
              <a:spcBef>
                <a:spcPts val="0"/>
              </a:spcBef>
              <a:spcAft>
                <a:spcPts val="0"/>
              </a:spcAft>
              <a:buSzPts val="1740"/>
              <a:buFont typeface="Noto Sans Symbols"/>
              <a:buNone/>
            </a:pPr>
            <a:r>
              <a:rPr lang="en-US" u="sng"/>
              <a:t>Stereotype</a:t>
            </a:r>
            <a:endParaRPr/>
          </a:p>
          <a:p>
            <a:pPr indent="-320040" lvl="0" marL="320040" rtl="0" algn="l">
              <a:spcBef>
                <a:spcPts val="700"/>
              </a:spcBef>
              <a:spcAft>
                <a:spcPts val="0"/>
              </a:spcAft>
              <a:buSzPts val="1740"/>
              <a:buFont typeface="Noto Sans Symbols"/>
              <a:buNone/>
            </a:pPr>
            <a:r>
              <a:rPr lang="en-US"/>
              <a:t>The shared assumptions of the category</a:t>
            </a:r>
            <a:endParaRPr/>
          </a:p>
        </p:txBody>
      </p:sp>
      <p:pic>
        <p:nvPicPr>
          <p:cNvPr id="219" name="Google Shape;219;p11"/>
          <p:cNvPicPr preferRelativeResize="0"/>
          <p:nvPr/>
        </p:nvPicPr>
        <p:blipFill rotWithShape="1">
          <a:blip r:embed="rId3">
            <a:alphaModFix/>
          </a:blip>
          <a:srcRect b="0" l="0" r="0" t="0"/>
          <a:stretch/>
        </p:blipFill>
        <p:spPr>
          <a:xfrm>
            <a:off x="457200" y="3657600"/>
            <a:ext cx="4019550" cy="2743200"/>
          </a:xfrm>
          <a:prstGeom prst="rect">
            <a:avLst/>
          </a:prstGeom>
          <a:noFill/>
          <a:ln>
            <a:noFill/>
          </a:ln>
        </p:spPr>
      </p:pic>
      <p:pic>
        <p:nvPicPr>
          <p:cNvPr id="220" name="Google Shape;220;p11"/>
          <p:cNvPicPr preferRelativeResize="0"/>
          <p:nvPr/>
        </p:nvPicPr>
        <p:blipFill rotWithShape="1">
          <a:blip r:embed="rId4">
            <a:alphaModFix/>
          </a:blip>
          <a:srcRect b="0" l="0" r="0" t="0"/>
          <a:stretch/>
        </p:blipFill>
        <p:spPr>
          <a:xfrm>
            <a:off x="5715000" y="3606800"/>
            <a:ext cx="2057400" cy="287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txBox="1"/>
          <p:nvPr>
            <p:ph type="title"/>
          </p:nvPr>
        </p:nvSpPr>
        <p:spPr>
          <a:xfrm>
            <a:off x="155986" y="228600"/>
            <a:ext cx="8610062" cy="990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Twentieth Century"/>
              <a:buNone/>
            </a:pPr>
            <a:r>
              <a:rPr lang="en-US" sz="3200"/>
              <a:t>Categorization – then automatic stereotyping</a:t>
            </a:r>
            <a:br>
              <a:rPr lang="en-US" sz="3200"/>
            </a:br>
            <a:r>
              <a:rPr lang="en-US" sz="3200"/>
              <a:t>(both automatic and unintentional)</a:t>
            </a:r>
            <a:endParaRPr/>
          </a:p>
        </p:txBody>
      </p:sp>
      <p:sp>
        <p:nvSpPr>
          <p:cNvPr id="227" name="Google Shape;227;p12"/>
          <p:cNvSpPr txBox="1"/>
          <p:nvPr/>
        </p:nvSpPr>
        <p:spPr>
          <a:xfrm>
            <a:off x="397680" y="4627838"/>
            <a:ext cx="3433518" cy="830997"/>
          </a:xfrm>
          <a:prstGeom prst="rect">
            <a:avLst/>
          </a:prstGeom>
          <a:solidFill>
            <a:srgbClr val="E4ECEB"/>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wentieth Century"/>
                <a:ea typeface="Twentieth Century"/>
                <a:cs typeface="Twentieth Century"/>
                <a:sym typeface="Twentieth Century"/>
              </a:rPr>
              <a:t>Both share the same social category (professor)</a:t>
            </a:r>
            <a:endParaRPr/>
          </a:p>
        </p:txBody>
      </p:sp>
      <p:pic>
        <p:nvPicPr>
          <p:cNvPr id="228" name="Google Shape;228;p12"/>
          <p:cNvPicPr preferRelativeResize="0"/>
          <p:nvPr/>
        </p:nvPicPr>
        <p:blipFill rotWithShape="1">
          <a:blip r:embed="rId3">
            <a:alphaModFix/>
          </a:blip>
          <a:srcRect b="0" l="0" r="0" t="0"/>
          <a:stretch/>
        </p:blipFill>
        <p:spPr>
          <a:xfrm>
            <a:off x="263562" y="1841910"/>
            <a:ext cx="4647303" cy="2571750"/>
          </a:xfrm>
          <a:prstGeom prst="rect">
            <a:avLst/>
          </a:prstGeom>
          <a:noFill/>
          <a:ln>
            <a:noFill/>
          </a:ln>
        </p:spPr>
      </p:pic>
      <p:pic>
        <p:nvPicPr>
          <p:cNvPr id="229" name="Google Shape;229;p12"/>
          <p:cNvPicPr preferRelativeResize="0"/>
          <p:nvPr/>
        </p:nvPicPr>
        <p:blipFill rotWithShape="1">
          <a:blip r:embed="rId4">
            <a:alphaModFix/>
          </a:blip>
          <a:srcRect b="0" l="0" r="0" t="0"/>
          <a:stretch/>
        </p:blipFill>
        <p:spPr>
          <a:xfrm>
            <a:off x="4294657" y="1909482"/>
            <a:ext cx="4668816" cy="2504178"/>
          </a:xfrm>
          <a:prstGeom prst="rect">
            <a:avLst/>
          </a:prstGeom>
          <a:noFill/>
          <a:ln>
            <a:noFill/>
          </a:ln>
        </p:spPr>
      </p:pic>
      <p:sp>
        <p:nvSpPr>
          <p:cNvPr id="230" name="Google Shape;230;p12"/>
          <p:cNvSpPr txBox="1"/>
          <p:nvPr/>
        </p:nvSpPr>
        <p:spPr>
          <a:xfrm>
            <a:off x="5079050" y="4574050"/>
            <a:ext cx="3433518" cy="1200329"/>
          </a:xfrm>
          <a:prstGeom prst="rect">
            <a:avLst/>
          </a:prstGeom>
          <a:solidFill>
            <a:srgbClr val="E4ECEB"/>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wentieth Century"/>
                <a:ea typeface="Twentieth Century"/>
                <a:cs typeface="Twentieth Century"/>
                <a:sym typeface="Twentieth Century"/>
              </a:rPr>
              <a:t>How might their gender affect what is assumed about them?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3"/>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sz="3600"/>
              <a:t>What are Examples of Gender Stereotypes?</a:t>
            </a:r>
            <a:endParaRPr/>
          </a:p>
        </p:txBody>
      </p:sp>
      <p:sp>
        <p:nvSpPr>
          <p:cNvPr id="237" name="Google Shape;237;p13"/>
          <p:cNvSpPr txBox="1"/>
          <p:nvPr>
            <p:ph idx="1" type="body"/>
          </p:nvPr>
        </p:nvSpPr>
        <p:spPr>
          <a:xfrm>
            <a:off x="609599" y="1589567"/>
            <a:ext cx="4209143" cy="4572000"/>
          </a:xfrm>
          <a:prstGeom prst="rect">
            <a:avLst/>
          </a:prstGeom>
          <a:solidFill>
            <a:srgbClr val="E9F0F5"/>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320040" lvl="0" marL="320040" rtl="0" algn="ctr">
              <a:spcBef>
                <a:spcPts val="0"/>
              </a:spcBef>
              <a:spcAft>
                <a:spcPts val="0"/>
              </a:spcAft>
              <a:buSzPts val="1740"/>
              <a:buFont typeface="Noto Sans Symbols"/>
              <a:buNone/>
            </a:pPr>
            <a:r>
              <a:rPr lang="en-US"/>
              <a:t>Masculine Traits</a:t>
            </a:r>
            <a:endParaRPr/>
          </a:p>
          <a:p>
            <a:pPr indent="-320040" lvl="0" marL="320040" rtl="0" algn="l">
              <a:spcBef>
                <a:spcPts val="700"/>
              </a:spcBef>
              <a:spcAft>
                <a:spcPts val="0"/>
              </a:spcAft>
              <a:buSzPts val="1200"/>
              <a:buFont typeface="Noto Sans Symbols"/>
              <a:buNone/>
            </a:pPr>
            <a:r>
              <a:rPr lang="en-US" sz="2000"/>
              <a:t>Confident</a:t>
            </a:r>
            <a:endParaRPr/>
          </a:p>
          <a:p>
            <a:pPr indent="-320040" lvl="0" marL="320040" rtl="0" algn="l">
              <a:spcBef>
                <a:spcPts val="700"/>
              </a:spcBef>
              <a:spcAft>
                <a:spcPts val="0"/>
              </a:spcAft>
              <a:buSzPts val="1200"/>
              <a:buFont typeface="Noto Sans Symbols"/>
              <a:buNone/>
            </a:pPr>
            <a:r>
              <a:rPr lang="en-US" sz="2000"/>
              <a:t>Competitive</a:t>
            </a:r>
            <a:endParaRPr/>
          </a:p>
          <a:p>
            <a:pPr indent="-320040" lvl="0" marL="320040" rtl="0" algn="l">
              <a:spcBef>
                <a:spcPts val="700"/>
              </a:spcBef>
              <a:spcAft>
                <a:spcPts val="0"/>
              </a:spcAft>
              <a:buSzPts val="1200"/>
              <a:buFont typeface="Noto Sans Symbols"/>
              <a:buNone/>
            </a:pPr>
            <a:r>
              <a:rPr lang="en-US" sz="2000"/>
              <a:t>Career-orientated</a:t>
            </a:r>
            <a:endParaRPr/>
          </a:p>
          <a:p>
            <a:pPr indent="-320040" lvl="0" marL="320040" rtl="0" algn="l">
              <a:spcBef>
                <a:spcPts val="700"/>
              </a:spcBef>
              <a:spcAft>
                <a:spcPts val="0"/>
              </a:spcAft>
              <a:buSzPts val="1200"/>
              <a:buFont typeface="Noto Sans Symbols"/>
              <a:buNone/>
            </a:pPr>
            <a:r>
              <a:rPr lang="en-US" sz="2000"/>
              <a:t>Logical</a:t>
            </a:r>
            <a:endParaRPr/>
          </a:p>
          <a:p>
            <a:pPr indent="-320040" lvl="0" marL="320040" rtl="0" algn="l">
              <a:spcBef>
                <a:spcPts val="700"/>
              </a:spcBef>
              <a:spcAft>
                <a:spcPts val="0"/>
              </a:spcAft>
              <a:buSzPts val="1200"/>
              <a:buFont typeface="Noto Sans Symbols"/>
              <a:buNone/>
            </a:pPr>
            <a:r>
              <a:rPr lang="en-US" sz="2000"/>
              <a:t>Leaders</a:t>
            </a:r>
            <a:endParaRPr/>
          </a:p>
          <a:p>
            <a:pPr indent="-320040" lvl="0" marL="320040" rtl="0" algn="l">
              <a:spcBef>
                <a:spcPts val="700"/>
              </a:spcBef>
              <a:spcAft>
                <a:spcPts val="0"/>
              </a:spcAft>
              <a:buSzPts val="1200"/>
              <a:buFont typeface="Noto Sans Symbols"/>
              <a:buNone/>
            </a:pPr>
            <a:r>
              <a:rPr lang="en-US" sz="2000"/>
              <a:t>Self-reliant</a:t>
            </a:r>
            <a:endParaRPr/>
          </a:p>
          <a:p>
            <a:pPr indent="-320040" lvl="0" marL="320040" rtl="0" algn="l">
              <a:spcBef>
                <a:spcPts val="700"/>
              </a:spcBef>
              <a:spcAft>
                <a:spcPts val="0"/>
              </a:spcAft>
              <a:buSzPts val="1200"/>
              <a:buFont typeface="Noto Sans Symbols"/>
              <a:buNone/>
            </a:pPr>
            <a:r>
              <a:rPr lang="en-US" sz="2000"/>
              <a:t>Ambitious</a:t>
            </a:r>
            <a:endParaRPr/>
          </a:p>
          <a:p>
            <a:pPr indent="-320040" lvl="0" marL="320040" rtl="0" algn="l">
              <a:spcBef>
                <a:spcPts val="700"/>
              </a:spcBef>
              <a:spcAft>
                <a:spcPts val="0"/>
              </a:spcAft>
              <a:buSzPts val="1200"/>
              <a:buFont typeface="Noto Sans Symbols"/>
              <a:buNone/>
            </a:pPr>
            <a:r>
              <a:rPr lang="en-US" sz="2000"/>
              <a:t>High self-esteem</a:t>
            </a:r>
            <a:endParaRPr/>
          </a:p>
          <a:p>
            <a:pPr indent="-320040" lvl="0" marL="320040" rtl="0" algn="l">
              <a:spcBef>
                <a:spcPts val="700"/>
              </a:spcBef>
              <a:spcAft>
                <a:spcPts val="0"/>
              </a:spcAft>
              <a:buSzPts val="1200"/>
              <a:buFont typeface="Noto Sans Symbols"/>
              <a:buNone/>
            </a:pPr>
            <a:r>
              <a:rPr lang="en-US" sz="2000"/>
              <a:t>Assertive</a:t>
            </a:r>
            <a:endParaRPr/>
          </a:p>
          <a:p>
            <a:pPr indent="-320040" lvl="0" marL="320040" rtl="0" algn="l">
              <a:spcBef>
                <a:spcPts val="700"/>
              </a:spcBef>
              <a:spcAft>
                <a:spcPts val="0"/>
              </a:spcAft>
              <a:buSzPts val="1200"/>
              <a:buFont typeface="Noto Sans Symbols"/>
              <a:buNone/>
            </a:pPr>
            <a:r>
              <a:rPr lang="en-US" sz="2000"/>
              <a:t>Decisive</a:t>
            </a:r>
            <a:endParaRPr/>
          </a:p>
          <a:p>
            <a:pPr indent="-320040" lvl="0" marL="320040" rtl="0" algn="l">
              <a:spcBef>
                <a:spcPts val="700"/>
              </a:spcBef>
              <a:spcAft>
                <a:spcPts val="0"/>
              </a:spcAft>
              <a:buSzPts val="1200"/>
              <a:buNone/>
            </a:pPr>
            <a:r>
              <a:rPr lang="en-US" sz="2000"/>
              <a:t>Business sense</a:t>
            </a:r>
            <a:endParaRPr/>
          </a:p>
          <a:p>
            <a:pPr indent="-320040" lvl="0" marL="320040" rtl="0" algn="l">
              <a:spcBef>
                <a:spcPts val="700"/>
              </a:spcBef>
              <a:spcAft>
                <a:spcPts val="0"/>
              </a:spcAft>
              <a:buSzPts val="1080"/>
              <a:buFont typeface="Noto Sans Symbols"/>
              <a:buNone/>
            </a:pPr>
            <a:r>
              <a:t/>
            </a:r>
            <a:endParaRPr sz="1800"/>
          </a:p>
        </p:txBody>
      </p:sp>
      <p:sp>
        <p:nvSpPr>
          <p:cNvPr id="238" name="Google Shape;238;p13"/>
          <p:cNvSpPr txBox="1"/>
          <p:nvPr>
            <p:ph idx="2" type="body"/>
          </p:nvPr>
        </p:nvSpPr>
        <p:spPr>
          <a:xfrm>
            <a:off x="4844901" y="1589567"/>
            <a:ext cx="3886200" cy="4572000"/>
          </a:xfrm>
          <a:prstGeom prst="rect">
            <a:avLst/>
          </a:prstGeom>
          <a:solidFill>
            <a:srgbClr val="FEE2F9"/>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320040" lvl="0" marL="320040" rtl="0" algn="ctr">
              <a:spcBef>
                <a:spcPts val="0"/>
              </a:spcBef>
              <a:spcAft>
                <a:spcPts val="0"/>
              </a:spcAft>
              <a:buSzPts val="1740"/>
              <a:buFont typeface="Noto Sans Symbols"/>
              <a:buNone/>
            </a:pPr>
            <a:r>
              <a:rPr lang="en-US"/>
              <a:t>Feminine Traits</a:t>
            </a:r>
            <a:endParaRPr/>
          </a:p>
          <a:p>
            <a:pPr indent="-320040" lvl="0" marL="320040" rtl="0" algn="l">
              <a:spcBef>
                <a:spcPts val="700"/>
              </a:spcBef>
              <a:spcAft>
                <a:spcPts val="0"/>
              </a:spcAft>
              <a:buSzPts val="1200"/>
              <a:buFont typeface="Noto Sans Symbols"/>
              <a:buNone/>
            </a:pPr>
            <a:r>
              <a:rPr lang="en-US" sz="2000"/>
              <a:t>Warm and kind</a:t>
            </a:r>
            <a:endParaRPr/>
          </a:p>
          <a:p>
            <a:pPr indent="-320040" lvl="0" marL="320040" rtl="0" algn="l">
              <a:spcBef>
                <a:spcPts val="700"/>
              </a:spcBef>
              <a:spcAft>
                <a:spcPts val="0"/>
              </a:spcAft>
              <a:buSzPts val="1200"/>
              <a:buFont typeface="Noto Sans Symbols"/>
              <a:buNone/>
            </a:pPr>
            <a:r>
              <a:rPr lang="en-US" sz="2000"/>
              <a:t>Family-orientated</a:t>
            </a:r>
            <a:endParaRPr/>
          </a:p>
          <a:p>
            <a:pPr indent="-320040" lvl="0" marL="320040" rtl="0" algn="l">
              <a:spcBef>
                <a:spcPts val="700"/>
              </a:spcBef>
              <a:spcAft>
                <a:spcPts val="0"/>
              </a:spcAft>
              <a:buSzPts val="1200"/>
              <a:buFont typeface="Noto Sans Symbols"/>
              <a:buNone/>
            </a:pPr>
            <a:r>
              <a:rPr lang="en-US" sz="2000"/>
              <a:t>Emotional</a:t>
            </a:r>
            <a:endParaRPr/>
          </a:p>
          <a:p>
            <a:pPr indent="-320040" lvl="0" marL="320040" rtl="0" algn="l">
              <a:spcBef>
                <a:spcPts val="700"/>
              </a:spcBef>
              <a:spcAft>
                <a:spcPts val="0"/>
              </a:spcAft>
              <a:buSzPts val="1200"/>
              <a:buFont typeface="Noto Sans Symbols"/>
              <a:buNone/>
            </a:pPr>
            <a:r>
              <a:rPr lang="en-US" sz="2000"/>
              <a:t>Interest in children</a:t>
            </a:r>
            <a:endParaRPr/>
          </a:p>
          <a:p>
            <a:pPr indent="-320040" lvl="0" marL="320040" rtl="0" algn="l">
              <a:spcBef>
                <a:spcPts val="700"/>
              </a:spcBef>
              <a:spcAft>
                <a:spcPts val="0"/>
              </a:spcAft>
              <a:buSzPts val="1200"/>
              <a:buFont typeface="Noto Sans Symbols"/>
              <a:buNone/>
            </a:pPr>
            <a:r>
              <a:rPr lang="en-US" sz="2000"/>
              <a:t>Sensitive</a:t>
            </a:r>
            <a:endParaRPr/>
          </a:p>
          <a:p>
            <a:pPr indent="-320040" lvl="0" marL="320040" rtl="0" algn="l">
              <a:spcBef>
                <a:spcPts val="700"/>
              </a:spcBef>
              <a:spcAft>
                <a:spcPts val="0"/>
              </a:spcAft>
              <a:buSzPts val="1200"/>
              <a:buFont typeface="Noto Sans Symbols"/>
              <a:buNone/>
            </a:pPr>
            <a:r>
              <a:rPr lang="en-US" sz="2000"/>
              <a:t>Friendly</a:t>
            </a:r>
            <a:endParaRPr/>
          </a:p>
          <a:p>
            <a:pPr indent="-320040" lvl="0" marL="320040" rtl="0" algn="l">
              <a:spcBef>
                <a:spcPts val="700"/>
              </a:spcBef>
              <a:spcAft>
                <a:spcPts val="0"/>
              </a:spcAft>
              <a:buSzPts val="1200"/>
              <a:buFont typeface="Noto Sans Symbols"/>
              <a:buNone/>
            </a:pPr>
            <a:r>
              <a:rPr lang="en-US" sz="2000"/>
              <a:t>Clean</a:t>
            </a:r>
            <a:endParaRPr/>
          </a:p>
          <a:p>
            <a:pPr indent="-320040" lvl="0" marL="320040" rtl="0" algn="l">
              <a:spcBef>
                <a:spcPts val="700"/>
              </a:spcBef>
              <a:spcAft>
                <a:spcPts val="0"/>
              </a:spcAft>
              <a:buSzPts val="1200"/>
              <a:buFont typeface="Noto Sans Symbols"/>
              <a:buNone/>
            </a:pPr>
            <a:r>
              <a:rPr lang="en-US" sz="2000"/>
              <a:t>Attentive to appearance</a:t>
            </a:r>
            <a:endParaRPr/>
          </a:p>
          <a:p>
            <a:pPr indent="-320040" lvl="0" marL="320040" rtl="0" algn="l">
              <a:spcBef>
                <a:spcPts val="700"/>
              </a:spcBef>
              <a:spcAft>
                <a:spcPts val="0"/>
              </a:spcAft>
              <a:buSzPts val="1200"/>
              <a:buFont typeface="Noto Sans Symbols"/>
              <a:buNone/>
            </a:pPr>
            <a:r>
              <a:rPr lang="en-US" sz="2000"/>
              <a:t>Helpful</a:t>
            </a:r>
            <a:endParaRPr/>
          </a:p>
          <a:p>
            <a:pPr indent="-320040" lvl="0" marL="320040" rtl="0" algn="l">
              <a:spcBef>
                <a:spcPts val="700"/>
              </a:spcBef>
              <a:spcAft>
                <a:spcPts val="0"/>
              </a:spcAft>
              <a:buSzPts val="1200"/>
              <a:buFont typeface="Noto Sans Symbols"/>
              <a:buNone/>
            </a:pPr>
            <a:r>
              <a:rPr lang="en-US" sz="2000"/>
              <a:t>Polite </a:t>
            </a:r>
            <a:endParaRPr/>
          </a:p>
          <a:p>
            <a:pPr indent="-320040" lvl="0" marL="320040" rtl="0" algn="l">
              <a:spcBef>
                <a:spcPts val="700"/>
              </a:spcBef>
              <a:spcAft>
                <a:spcPts val="0"/>
              </a:spcAft>
              <a:buSzPts val="1200"/>
              <a:buFont typeface="Noto Sans Symbols"/>
              <a:buNone/>
            </a:pPr>
            <a:r>
              <a:rPr lang="en-US" sz="2000"/>
              <a:t>Cheerful</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4"/>
          <p:cNvSpPr txBox="1"/>
          <p:nvPr>
            <p:ph type="title"/>
          </p:nvPr>
        </p:nvSpPr>
        <p:spPr>
          <a:xfrm>
            <a:off x="49875" y="228600"/>
            <a:ext cx="9037141"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sz="3200"/>
              <a:t>Gender Stereotypes are usually activated </a:t>
            </a:r>
            <a:r>
              <a:rPr lang="en-US" sz="3200" u="sng"/>
              <a:t>unintentionally, </a:t>
            </a:r>
            <a:r>
              <a:rPr lang="en-US" sz="3200"/>
              <a:t>but then affect behavior (such as hiring)</a:t>
            </a:r>
            <a:endParaRPr/>
          </a:p>
        </p:txBody>
      </p:sp>
      <p:sp>
        <p:nvSpPr>
          <p:cNvPr id="245" name="Google Shape;245;p14"/>
          <p:cNvSpPr txBox="1"/>
          <p:nvPr>
            <p:ph idx="1" type="body"/>
          </p:nvPr>
        </p:nvSpPr>
        <p:spPr>
          <a:xfrm>
            <a:off x="2201131" y="1600200"/>
            <a:ext cx="5038766" cy="1449625"/>
          </a:xfrm>
          <a:prstGeom prst="rect">
            <a:avLst/>
          </a:prstGeom>
          <a:solidFill>
            <a:srgbClr val="E9F0F5"/>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85000" lnSpcReduction="20000"/>
          </a:bodyPr>
          <a:lstStyle/>
          <a:p>
            <a:pPr indent="-320040" lvl="0" marL="320040" rtl="0" algn="l">
              <a:spcBef>
                <a:spcPts val="0"/>
              </a:spcBef>
              <a:spcAft>
                <a:spcPts val="0"/>
              </a:spcAft>
              <a:buSzPct val="59999"/>
              <a:buFont typeface="Noto Sans Symbols"/>
              <a:buNone/>
            </a:pPr>
            <a:r>
              <a:rPr lang="en-US"/>
              <a:t>But! The good news is that we can learn to catch ourselves when they are activated, and stop it from impacting behavior</a:t>
            </a:r>
            <a:endParaRPr/>
          </a:p>
        </p:txBody>
      </p:sp>
      <p:pic>
        <p:nvPicPr>
          <p:cNvPr descr="A picture containing electronics, computer, sign&#10;&#10;Description automatically generated" id="246" name="Google Shape;246;p14"/>
          <p:cNvPicPr preferRelativeResize="0"/>
          <p:nvPr/>
        </p:nvPicPr>
        <p:blipFill rotWithShape="1">
          <a:blip r:embed="rId3">
            <a:alphaModFix/>
          </a:blip>
          <a:srcRect b="0" l="0" r="0" t="0"/>
          <a:stretch/>
        </p:blipFill>
        <p:spPr>
          <a:xfrm>
            <a:off x="178399" y="3151909"/>
            <a:ext cx="4688014" cy="2635705"/>
          </a:xfrm>
          <a:prstGeom prst="rect">
            <a:avLst/>
          </a:prstGeom>
          <a:noFill/>
          <a:ln>
            <a:noFill/>
          </a:ln>
        </p:spPr>
      </p:pic>
      <p:sp>
        <p:nvSpPr>
          <p:cNvPr id="247" name="Google Shape;247;p14"/>
          <p:cNvSpPr txBox="1"/>
          <p:nvPr/>
        </p:nvSpPr>
        <p:spPr>
          <a:xfrm>
            <a:off x="5129392" y="5787614"/>
            <a:ext cx="3836209" cy="646331"/>
          </a:xfrm>
          <a:prstGeom prst="rect">
            <a:avLst/>
          </a:prstGeom>
          <a:solidFill>
            <a:srgbClr val="E9F0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wentieth Century"/>
                <a:ea typeface="Twentieth Century"/>
                <a:cs typeface="Twentieth Century"/>
                <a:sym typeface="Twentieth Century"/>
              </a:rPr>
              <a:t>“And it is </a:t>
            </a:r>
            <a:r>
              <a:rPr b="1" lang="en-US" sz="1800">
                <a:solidFill>
                  <a:schemeClr val="dk1"/>
                </a:solidFill>
                <a:latin typeface="Twentieth Century"/>
                <a:ea typeface="Twentieth Century"/>
                <a:cs typeface="Twentieth Century"/>
                <a:sym typeface="Twentieth Century"/>
              </a:rPr>
              <a:t>not true</a:t>
            </a:r>
            <a:r>
              <a:rPr lang="en-US" sz="1800">
                <a:solidFill>
                  <a:schemeClr val="dk1"/>
                </a:solidFill>
                <a:latin typeface="Twentieth Century"/>
                <a:ea typeface="Twentieth Century"/>
                <a:cs typeface="Twentieth Century"/>
                <a:sym typeface="Twentieth Century"/>
              </a:rPr>
              <a:t>. She would make a great engineer. Hire this woman!”</a:t>
            </a:r>
            <a:endParaRPr/>
          </a:p>
        </p:txBody>
      </p:sp>
      <p:sp>
        <p:nvSpPr>
          <p:cNvPr id="248" name="Google Shape;248;p14"/>
          <p:cNvSpPr txBox="1"/>
          <p:nvPr/>
        </p:nvSpPr>
        <p:spPr>
          <a:xfrm>
            <a:off x="118334" y="5983948"/>
            <a:ext cx="4688014" cy="369332"/>
          </a:xfrm>
          <a:prstGeom prst="rect">
            <a:avLst/>
          </a:prstGeom>
          <a:solidFill>
            <a:srgbClr val="F8E5D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wentieth Century"/>
                <a:ea typeface="Twentieth Century"/>
                <a:cs typeface="Twentieth Century"/>
                <a:sym typeface="Twentieth Century"/>
              </a:rPr>
              <a:t>“I am noticing that this is in the back of my mind”</a:t>
            </a:r>
            <a:endParaRPr/>
          </a:p>
        </p:txBody>
      </p:sp>
      <p:pic>
        <p:nvPicPr>
          <p:cNvPr id="249" name="Google Shape;249;p14"/>
          <p:cNvPicPr preferRelativeResize="0"/>
          <p:nvPr/>
        </p:nvPicPr>
        <p:blipFill rotWithShape="1">
          <a:blip r:embed="rId4">
            <a:alphaModFix/>
          </a:blip>
          <a:srcRect b="0" l="0" r="0" t="0"/>
          <a:stretch/>
        </p:blipFill>
        <p:spPr>
          <a:xfrm>
            <a:off x="5129392" y="3180459"/>
            <a:ext cx="3596472" cy="25786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txBox="1"/>
          <p:nvPr>
            <p:ph type="title"/>
          </p:nvPr>
        </p:nvSpPr>
        <p:spPr>
          <a:xfrm>
            <a:off x="601182" y="2304142"/>
            <a:ext cx="8153400" cy="1785719"/>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2. What are examples of how gender stereotypes can lead to sexism and gender discrimination in Science, Tech, Engineering and Math Disciplines? (STEM)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6"/>
          <p:cNvSpPr txBox="1"/>
          <p:nvPr>
            <p:ph type="title"/>
          </p:nvPr>
        </p:nvSpPr>
        <p:spPr>
          <a:xfrm>
            <a:off x="0" y="277813"/>
            <a:ext cx="9144000" cy="11398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200"/>
              <a:buFont typeface="Twentieth Century"/>
              <a:buNone/>
            </a:pPr>
            <a:r>
              <a:rPr lang="en-US" sz="3200"/>
              <a:t>Sex role Spillover – when gender roles creep into work or class</a:t>
            </a:r>
            <a:endParaRPr/>
          </a:p>
        </p:txBody>
      </p:sp>
      <p:pic>
        <p:nvPicPr>
          <p:cNvPr id="262" name="Google Shape;262;p16"/>
          <p:cNvPicPr preferRelativeResize="0"/>
          <p:nvPr/>
        </p:nvPicPr>
        <p:blipFill rotWithShape="1">
          <a:blip r:embed="rId3">
            <a:alphaModFix/>
          </a:blip>
          <a:srcRect b="0" l="0" r="0" t="0"/>
          <a:stretch/>
        </p:blipFill>
        <p:spPr>
          <a:xfrm>
            <a:off x="3505200" y="1524000"/>
            <a:ext cx="5538788" cy="3673475"/>
          </a:xfrm>
          <a:prstGeom prst="rect">
            <a:avLst/>
          </a:prstGeom>
          <a:noFill/>
          <a:ln>
            <a:noFill/>
          </a:ln>
        </p:spPr>
      </p:pic>
      <p:sp>
        <p:nvSpPr>
          <p:cNvPr id="263" name="Google Shape;263;p16"/>
          <p:cNvSpPr txBox="1"/>
          <p:nvPr>
            <p:ph idx="1" type="body"/>
          </p:nvPr>
        </p:nvSpPr>
        <p:spPr>
          <a:xfrm>
            <a:off x="304800" y="2001277"/>
            <a:ext cx="3048000" cy="258603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20040" lvl="0" marL="320040" rtl="0" algn="l">
              <a:spcBef>
                <a:spcPts val="0"/>
              </a:spcBef>
              <a:spcAft>
                <a:spcPts val="0"/>
              </a:spcAft>
              <a:buSzPts val="1440"/>
              <a:buFont typeface="Noto Sans Symbols"/>
              <a:buNone/>
            </a:pPr>
            <a:r>
              <a:rPr lang="en-US" sz="2400"/>
              <a:t>Work Examples</a:t>
            </a:r>
            <a:endParaRPr/>
          </a:p>
          <a:p>
            <a:pPr indent="-320040" lvl="0" marL="320040" rtl="0" algn="l">
              <a:spcBef>
                <a:spcPts val="700"/>
              </a:spcBef>
              <a:spcAft>
                <a:spcPts val="0"/>
              </a:spcAft>
              <a:buSzPts val="1440"/>
              <a:buFont typeface="Noto Sans Symbols"/>
              <a:buNone/>
            </a:pPr>
            <a:r>
              <a:rPr lang="en-US" sz="2400"/>
              <a:t>“Do you babysit?”</a:t>
            </a:r>
            <a:endParaRPr/>
          </a:p>
          <a:p>
            <a:pPr indent="-320040" lvl="0" marL="320040" rtl="0" algn="l">
              <a:spcBef>
                <a:spcPts val="700"/>
              </a:spcBef>
              <a:spcAft>
                <a:spcPts val="0"/>
              </a:spcAft>
              <a:buSzPts val="1440"/>
              <a:buFont typeface="Noto Sans Symbols"/>
              <a:buNone/>
            </a:pPr>
            <a:r>
              <a:rPr lang="en-US" sz="2400"/>
              <a:t>Decorate the office/lab for parties</a:t>
            </a:r>
            <a:endParaRPr/>
          </a:p>
          <a:p>
            <a:pPr indent="-320040" lvl="0" marL="320040" rtl="0" algn="l">
              <a:spcBef>
                <a:spcPts val="700"/>
              </a:spcBef>
              <a:spcAft>
                <a:spcPts val="0"/>
              </a:spcAft>
              <a:buSzPts val="1440"/>
              <a:buFont typeface="Noto Sans Symbols"/>
              <a:buNone/>
            </a:pPr>
            <a:r>
              <a:t/>
            </a:r>
            <a:endParaRPr sz="2400"/>
          </a:p>
          <a:p>
            <a:pPr indent="-320040" lvl="0" marL="320040" rtl="0" algn="l">
              <a:spcBef>
                <a:spcPts val="700"/>
              </a:spcBef>
              <a:spcAft>
                <a:spcPts val="0"/>
              </a:spcAft>
              <a:buSzPts val="1440"/>
              <a:buFont typeface="Noto Sans Symbols"/>
              <a:buNone/>
            </a:pPr>
            <a:r>
              <a:t/>
            </a:r>
            <a:endParaRPr sz="2400"/>
          </a:p>
          <a:p>
            <a:pPr indent="-320040" lvl="0" marL="320040" rtl="0" algn="l">
              <a:spcBef>
                <a:spcPts val="700"/>
              </a:spcBef>
              <a:spcAft>
                <a:spcPts val="0"/>
              </a:spcAft>
              <a:buSzPts val="1740"/>
              <a:buFont typeface="Noto Sans Symbols"/>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7"/>
          <p:cNvSpPr txBox="1"/>
          <p:nvPr>
            <p:ph type="title"/>
          </p:nvPr>
        </p:nvSpPr>
        <p:spPr>
          <a:xfrm>
            <a:off x="0" y="277813"/>
            <a:ext cx="9144000" cy="11398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600"/>
              <a:buFont typeface="Twentieth Century"/>
              <a:buNone/>
            </a:pPr>
            <a:r>
              <a:rPr lang="en-US" sz="3600"/>
              <a:t>Example. Sex role spillover over in class</a:t>
            </a:r>
            <a:endParaRPr/>
          </a:p>
        </p:txBody>
      </p:sp>
      <p:sp>
        <p:nvSpPr>
          <p:cNvPr id="270" name="Google Shape;270;p17"/>
          <p:cNvSpPr txBox="1"/>
          <p:nvPr>
            <p:ph idx="1" type="body"/>
          </p:nvPr>
        </p:nvSpPr>
        <p:spPr>
          <a:xfrm>
            <a:off x="255949" y="1661160"/>
            <a:ext cx="3240286" cy="3680012"/>
          </a:xfrm>
          <a:prstGeom prst="rect">
            <a:avLst/>
          </a:prstGeom>
          <a:solidFill>
            <a:srgbClr val="E4ECEB"/>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20040" lvl="0" marL="320040" rtl="0" algn="l">
              <a:spcBef>
                <a:spcPts val="0"/>
              </a:spcBef>
              <a:spcAft>
                <a:spcPts val="0"/>
              </a:spcAft>
              <a:buSzPts val="1740"/>
              <a:buFont typeface="Noto Sans Symbols"/>
              <a:buNone/>
            </a:pPr>
            <a:r>
              <a:rPr lang="en-US"/>
              <a:t>Group Project Roles </a:t>
            </a:r>
            <a:endParaRPr/>
          </a:p>
          <a:p>
            <a:pPr indent="-320040" lvl="0" marL="320040" rtl="0" algn="l">
              <a:spcBef>
                <a:spcPts val="700"/>
              </a:spcBef>
              <a:spcAft>
                <a:spcPts val="0"/>
              </a:spcAft>
              <a:buSzPts val="1740"/>
              <a:buFont typeface="Noto Sans Symbols"/>
              <a:buNone/>
            </a:pPr>
            <a:r>
              <a:rPr lang="en-US"/>
              <a:t>Leader</a:t>
            </a:r>
            <a:endParaRPr/>
          </a:p>
          <a:p>
            <a:pPr indent="-320040" lvl="0" marL="320040" rtl="0" algn="l">
              <a:spcBef>
                <a:spcPts val="700"/>
              </a:spcBef>
              <a:spcAft>
                <a:spcPts val="0"/>
              </a:spcAft>
              <a:buSzPts val="1740"/>
              <a:buFont typeface="Noto Sans Symbols"/>
              <a:buNone/>
            </a:pPr>
            <a:r>
              <a:rPr lang="en-US"/>
              <a:t>Notetaker</a:t>
            </a:r>
            <a:endParaRPr/>
          </a:p>
          <a:p>
            <a:pPr indent="-320040" lvl="0" marL="320040" rtl="0" algn="l">
              <a:spcBef>
                <a:spcPts val="700"/>
              </a:spcBef>
              <a:spcAft>
                <a:spcPts val="0"/>
              </a:spcAft>
              <a:buSzPts val="1740"/>
              <a:buFont typeface="Noto Sans Symbols"/>
              <a:buNone/>
            </a:pPr>
            <a:r>
              <a:rPr lang="en-US"/>
              <a:t>Who leads the group?</a:t>
            </a:r>
            <a:endParaRPr/>
          </a:p>
          <a:p>
            <a:pPr indent="-320040" lvl="0" marL="320040" rtl="0" algn="l">
              <a:spcBef>
                <a:spcPts val="700"/>
              </a:spcBef>
              <a:spcAft>
                <a:spcPts val="0"/>
              </a:spcAft>
              <a:buSzPts val="1740"/>
              <a:buFont typeface="Noto Sans Symbols"/>
              <a:buNone/>
            </a:pPr>
            <a:r>
              <a:rPr lang="en-US"/>
              <a:t>Who takes notes?</a:t>
            </a:r>
            <a:endParaRPr/>
          </a:p>
          <a:p>
            <a:pPr indent="-320040" lvl="0" marL="320040" rtl="0" algn="l">
              <a:spcBef>
                <a:spcPts val="700"/>
              </a:spcBef>
              <a:spcAft>
                <a:spcPts val="0"/>
              </a:spcAft>
              <a:buSzPts val="1740"/>
              <a:buFont typeface="Noto Sans Symbols"/>
              <a:buNone/>
            </a:pPr>
            <a:r>
              <a:t/>
            </a:r>
            <a:endParaRPr/>
          </a:p>
        </p:txBody>
      </p:sp>
      <p:pic>
        <p:nvPicPr>
          <p:cNvPr id="271" name="Google Shape;271;p17"/>
          <p:cNvPicPr preferRelativeResize="0"/>
          <p:nvPr/>
        </p:nvPicPr>
        <p:blipFill rotWithShape="1">
          <a:blip r:embed="rId3">
            <a:alphaModFix/>
          </a:blip>
          <a:srcRect b="0" l="0" r="0" t="0"/>
          <a:stretch/>
        </p:blipFill>
        <p:spPr>
          <a:xfrm>
            <a:off x="3562982" y="1730075"/>
            <a:ext cx="5325069" cy="35411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Are gender stereotypes sneaking into “Rate My Professor” ratings?</a:t>
            </a:r>
            <a:endParaRPr/>
          </a:p>
        </p:txBody>
      </p:sp>
      <p:sp>
        <p:nvSpPr>
          <p:cNvPr id="278" name="Google Shape;278;p18"/>
          <p:cNvSpPr txBox="1"/>
          <p:nvPr>
            <p:ph idx="1" type="body"/>
          </p:nvPr>
        </p:nvSpPr>
        <p:spPr>
          <a:xfrm>
            <a:off x="609600" y="1589567"/>
            <a:ext cx="3886200" cy="349165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SzPts val="1740"/>
              <a:buNone/>
            </a:pPr>
            <a:r>
              <a:rPr lang="en-US" u="sng"/>
              <a:t>Dr. Jones (Male) is</a:t>
            </a:r>
            <a:endParaRPr/>
          </a:p>
          <a:p>
            <a:pPr indent="0" lvl="0" marL="0" rtl="0" algn="ctr">
              <a:spcBef>
                <a:spcPts val="700"/>
              </a:spcBef>
              <a:spcAft>
                <a:spcPts val="0"/>
              </a:spcAft>
              <a:buSzPts val="1740"/>
              <a:buNone/>
            </a:pPr>
            <a:r>
              <a:rPr lang="en-US"/>
              <a:t>Smart</a:t>
            </a:r>
            <a:endParaRPr/>
          </a:p>
          <a:p>
            <a:pPr indent="0" lvl="0" marL="0" rtl="0" algn="ctr">
              <a:spcBef>
                <a:spcPts val="700"/>
              </a:spcBef>
              <a:spcAft>
                <a:spcPts val="0"/>
              </a:spcAft>
              <a:buSzPts val="1740"/>
              <a:buNone/>
            </a:pPr>
            <a:r>
              <a:rPr lang="en-US"/>
              <a:t>Brilliant</a:t>
            </a:r>
            <a:endParaRPr/>
          </a:p>
          <a:p>
            <a:pPr indent="0" lvl="0" marL="0" rtl="0" algn="ctr">
              <a:spcBef>
                <a:spcPts val="700"/>
              </a:spcBef>
              <a:spcAft>
                <a:spcPts val="0"/>
              </a:spcAft>
              <a:buSzPts val="1740"/>
              <a:buNone/>
            </a:pPr>
            <a:r>
              <a:rPr lang="en-US"/>
              <a:t>Cool</a:t>
            </a:r>
            <a:endParaRPr/>
          </a:p>
          <a:p>
            <a:pPr indent="0" lvl="0" marL="0" rtl="0" algn="ctr">
              <a:spcBef>
                <a:spcPts val="700"/>
              </a:spcBef>
              <a:spcAft>
                <a:spcPts val="0"/>
              </a:spcAft>
              <a:buSzPts val="1740"/>
              <a:buNone/>
            </a:pPr>
            <a:r>
              <a:rPr lang="en-US"/>
              <a:t>Intelligent</a:t>
            </a:r>
            <a:endParaRPr/>
          </a:p>
          <a:p>
            <a:pPr indent="0" lvl="0" marL="0" rtl="0" algn="ctr">
              <a:spcBef>
                <a:spcPts val="700"/>
              </a:spcBef>
              <a:spcAft>
                <a:spcPts val="0"/>
              </a:spcAft>
              <a:buSzPts val="1740"/>
              <a:buNone/>
            </a:pPr>
            <a:r>
              <a:rPr lang="en-US"/>
              <a:t>Boring</a:t>
            </a:r>
            <a:endParaRPr/>
          </a:p>
          <a:p>
            <a:pPr indent="0" lvl="0" marL="0" rtl="0" algn="ctr">
              <a:spcBef>
                <a:spcPts val="700"/>
              </a:spcBef>
              <a:spcAft>
                <a:spcPts val="0"/>
              </a:spcAft>
              <a:buSzPts val="1740"/>
              <a:buNone/>
            </a:pPr>
            <a:r>
              <a:rPr lang="en-US"/>
              <a:t>Arrogant</a:t>
            </a:r>
            <a:endParaRPr/>
          </a:p>
          <a:p>
            <a:pPr indent="0" lvl="0" marL="0" rtl="0" algn="l">
              <a:spcBef>
                <a:spcPts val="700"/>
              </a:spcBef>
              <a:spcAft>
                <a:spcPts val="0"/>
              </a:spcAft>
              <a:buSzPts val="1740"/>
              <a:buNone/>
            </a:pPr>
            <a:r>
              <a:t/>
            </a:r>
            <a:endParaRPr/>
          </a:p>
        </p:txBody>
      </p:sp>
      <p:sp>
        <p:nvSpPr>
          <p:cNvPr id="279" name="Google Shape;279;p18"/>
          <p:cNvSpPr txBox="1"/>
          <p:nvPr>
            <p:ph idx="2" type="body"/>
          </p:nvPr>
        </p:nvSpPr>
        <p:spPr>
          <a:xfrm>
            <a:off x="4844901" y="1589567"/>
            <a:ext cx="3886200" cy="349165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SzPts val="1740"/>
              <a:buNone/>
            </a:pPr>
            <a:r>
              <a:rPr lang="en-US" u="sng"/>
              <a:t>Dr. Jones (Female) is</a:t>
            </a:r>
            <a:endParaRPr/>
          </a:p>
          <a:p>
            <a:pPr indent="0" lvl="0" marL="0" rtl="0" algn="ctr">
              <a:spcBef>
                <a:spcPts val="700"/>
              </a:spcBef>
              <a:spcAft>
                <a:spcPts val="0"/>
              </a:spcAft>
              <a:buSzPts val="1740"/>
              <a:buNone/>
            </a:pPr>
            <a:r>
              <a:rPr lang="en-US"/>
              <a:t>Nice</a:t>
            </a:r>
            <a:endParaRPr/>
          </a:p>
          <a:p>
            <a:pPr indent="0" lvl="0" marL="0" rtl="0" algn="ctr">
              <a:spcBef>
                <a:spcPts val="700"/>
              </a:spcBef>
              <a:spcAft>
                <a:spcPts val="0"/>
              </a:spcAft>
              <a:buSzPts val="1740"/>
              <a:buNone/>
            </a:pPr>
            <a:r>
              <a:rPr lang="en-US"/>
              <a:t>Warm</a:t>
            </a:r>
            <a:endParaRPr/>
          </a:p>
          <a:p>
            <a:pPr indent="0" lvl="0" marL="0" rtl="0" algn="ctr">
              <a:spcBef>
                <a:spcPts val="700"/>
              </a:spcBef>
              <a:spcAft>
                <a:spcPts val="0"/>
              </a:spcAft>
              <a:buSzPts val="1740"/>
              <a:buNone/>
            </a:pPr>
            <a:r>
              <a:rPr lang="en-US"/>
              <a:t>Friendly</a:t>
            </a:r>
            <a:endParaRPr/>
          </a:p>
          <a:p>
            <a:pPr indent="0" lvl="0" marL="0" rtl="0" algn="ctr">
              <a:spcBef>
                <a:spcPts val="700"/>
              </a:spcBef>
              <a:spcAft>
                <a:spcPts val="0"/>
              </a:spcAft>
              <a:buSzPts val="1740"/>
              <a:buNone/>
            </a:pPr>
            <a:r>
              <a:rPr lang="en-US"/>
              <a:t>Sweet</a:t>
            </a:r>
            <a:endParaRPr/>
          </a:p>
          <a:p>
            <a:pPr indent="0" lvl="0" marL="0" rtl="0" algn="ctr">
              <a:spcBef>
                <a:spcPts val="700"/>
              </a:spcBef>
              <a:spcAft>
                <a:spcPts val="0"/>
              </a:spcAft>
              <a:buSzPts val="1740"/>
              <a:buNone/>
            </a:pPr>
            <a:r>
              <a:rPr lang="en-US"/>
              <a:t>Mean</a:t>
            </a:r>
            <a:endParaRPr/>
          </a:p>
          <a:p>
            <a:pPr indent="0" lvl="0" marL="0" rtl="0" algn="ctr">
              <a:spcBef>
                <a:spcPts val="700"/>
              </a:spcBef>
              <a:spcAft>
                <a:spcPts val="0"/>
              </a:spcAft>
              <a:buSzPts val="1740"/>
              <a:buNone/>
            </a:pPr>
            <a:r>
              <a:rPr lang="en-US"/>
              <a:t>Harsh</a:t>
            </a:r>
            <a:endParaRPr/>
          </a:p>
        </p:txBody>
      </p:sp>
      <p:sp>
        <p:nvSpPr>
          <p:cNvPr id="280" name="Google Shape;280;p18"/>
          <p:cNvSpPr txBox="1"/>
          <p:nvPr/>
        </p:nvSpPr>
        <p:spPr>
          <a:xfrm>
            <a:off x="2425623" y="5612335"/>
            <a:ext cx="3886201" cy="646331"/>
          </a:xfrm>
          <a:prstGeom prst="rect">
            <a:avLst/>
          </a:prstGeom>
          <a:solidFill>
            <a:srgbClr val="EAB28F"/>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wentieth Century"/>
                <a:ea typeface="Twentieth Century"/>
                <a:cs typeface="Twentieth Century"/>
                <a:sym typeface="Twentieth Century"/>
              </a:rPr>
              <a:t>This research is summarized at http://benschmidt.org/profGender/#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19"/>
          <p:cNvPicPr preferRelativeResize="0"/>
          <p:nvPr/>
        </p:nvPicPr>
        <p:blipFill rotWithShape="1">
          <a:blip r:embed="rId3">
            <a:alphaModFix/>
          </a:blip>
          <a:srcRect b="0" l="0" r="0" t="0"/>
          <a:stretch/>
        </p:blipFill>
        <p:spPr>
          <a:xfrm>
            <a:off x="2911475" y="152400"/>
            <a:ext cx="6096000" cy="6629400"/>
          </a:xfrm>
          <a:prstGeom prst="rect">
            <a:avLst/>
          </a:prstGeom>
          <a:noFill/>
          <a:ln>
            <a:noFill/>
          </a:ln>
        </p:spPr>
      </p:pic>
      <p:sp>
        <p:nvSpPr>
          <p:cNvPr id="286" name="Google Shape;286;p19"/>
          <p:cNvSpPr txBox="1"/>
          <p:nvPr/>
        </p:nvSpPr>
        <p:spPr>
          <a:xfrm>
            <a:off x="228600" y="2413000"/>
            <a:ext cx="2362200" cy="2032000"/>
          </a:xfrm>
          <a:prstGeom prst="rect">
            <a:avLst/>
          </a:prstGeom>
          <a:solidFill>
            <a:srgbClr val="FFFFCC"/>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800"/>
              <a:buFont typeface="Noto Sans Symbols"/>
              <a:buNone/>
            </a:pPr>
            <a:r>
              <a:rPr lang="en-US" sz="1800">
                <a:solidFill>
                  <a:srgbClr val="000000"/>
                </a:solidFill>
                <a:latin typeface="Arial"/>
                <a:ea typeface="Arial"/>
                <a:cs typeface="Arial"/>
                <a:sym typeface="Arial"/>
              </a:rPr>
              <a:t>Results for a search of "genius" on the interactive chart show students are likelier to apply this word to their male professors.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200"/>
              <a:buFont typeface="Twentieth Century"/>
              <a:buNone/>
            </a:pPr>
            <a:r>
              <a:rPr lang="en-US" sz="3200"/>
              <a:t>After learning this material, you will be able to</a:t>
            </a:r>
            <a:endParaRPr/>
          </a:p>
        </p:txBody>
      </p:sp>
      <p:sp>
        <p:nvSpPr>
          <p:cNvPr id="130" name="Google Shape;130;p2"/>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740"/>
              <a:buNone/>
            </a:pPr>
            <a:r>
              <a:rPr lang="en-US"/>
              <a:t>1. Describe how gender stereotypes are activated automatically and unintentionally</a:t>
            </a:r>
            <a:endParaRPr/>
          </a:p>
          <a:p>
            <a:pPr indent="0" lvl="0" marL="0" rtl="0" algn="l">
              <a:spcBef>
                <a:spcPts val="700"/>
              </a:spcBef>
              <a:spcAft>
                <a:spcPts val="0"/>
              </a:spcAft>
              <a:buSzPts val="1740"/>
              <a:buNone/>
            </a:pPr>
            <a:r>
              <a:rPr lang="en-US"/>
              <a:t>2. Recognize and identify real life examples of overt and subtle gender bias in STEM </a:t>
            </a:r>
            <a:endParaRPr/>
          </a:p>
          <a:p>
            <a:pPr indent="0" lvl="0" marL="0" rtl="0" algn="l">
              <a:spcBef>
                <a:spcPts val="700"/>
              </a:spcBef>
              <a:spcAft>
                <a:spcPts val="0"/>
              </a:spcAft>
              <a:buSzPts val="1740"/>
              <a:buNone/>
            </a:pPr>
            <a:r>
              <a:rPr lang="en-US"/>
              <a:t>3. Practice how to respond to and </a:t>
            </a:r>
            <a:r>
              <a:rPr lang="en-US" u="sng"/>
              <a:t>reduce</a:t>
            </a:r>
            <a:r>
              <a:rPr lang="en-US"/>
              <a:t> instances of gender bias </a:t>
            </a:r>
            <a:endParaRPr/>
          </a:p>
          <a:p>
            <a:pPr indent="0" lvl="0" marL="0" rtl="0" algn="l">
              <a:spcBef>
                <a:spcPts val="700"/>
              </a:spcBef>
              <a:spcAft>
                <a:spcPts val="0"/>
              </a:spcAft>
              <a:buSzPts val="174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20"/>
          <p:cNvPicPr preferRelativeResize="0"/>
          <p:nvPr/>
        </p:nvPicPr>
        <p:blipFill rotWithShape="1">
          <a:blip r:embed="rId3">
            <a:alphaModFix/>
          </a:blip>
          <a:srcRect b="0" l="0" r="0" t="0"/>
          <a:stretch/>
        </p:blipFill>
        <p:spPr>
          <a:xfrm>
            <a:off x="2667000" y="215900"/>
            <a:ext cx="6257925" cy="6426200"/>
          </a:xfrm>
          <a:prstGeom prst="rect">
            <a:avLst/>
          </a:prstGeom>
          <a:noFill/>
          <a:ln>
            <a:noFill/>
          </a:ln>
        </p:spPr>
      </p:pic>
      <p:sp>
        <p:nvSpPr>
          <p:cNvPr id="293" name="Google Shape;293;p20"/>
          <p:cNvSpPr txBox="1"/>
          <p:nvPr/>
        </p:nvSpPr>
        <p:spPr>
          <a:xfrm>
            <a:off x="228600" y="2413000"/>
            <a:ext cx="2362200" cy="2032000"/>
          </a:xfrm>
          <a:prstGeom prst="rect">
            <a:avLst/>
          </a:prstGeom>
          <a:solidFill>
            <a:srgbClr val="FFFFCC"/>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800"/>
              <a:buFont typeface="Noto Sans Symbols"/>
              <a:buNone/>
            </a:pPr>
            <a:r>
              <a:rPr lang="en-US" sz="1800">
                <a:solidFill>
                  <a:srgbClr val="000000"/>
                </a:solidFill>
                <a:latin typeface="Arial"/>
                <a:ea typeface="Arial"/>
                <a:cs typeface="Arial"/>
                <a:sym typeface="Arial"/>
              </a:rPr>
              <a:t>Results for a search of “cool" on the interactive chart show students are likelier to apply this word to their male professors.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1"/>
          <p:cNvSpPr txBox="1"/>
          <p:nvPr>
            <p:ph type="title"/>
          </p:nvPr>
        </p:nvSpPr>
        <p:spPr>
          <a:xfrm>
            <a:off x="600065" y="1643281"/>
            <a:ext cx="8153400" cy="1785719"/>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3. How can we reduce unintentional instances of gender bias when we see them happening?</a:t>
            </a:r>
            <a:endParaRPr/>
          </a:p>
        </p:txBody>
      </p:sp>
      <p:pic>
        <p:nvPicPr>
          <p:cNvPr id="300" name="Google Shape;300;p21"/>
          <p:cNvPicPr preferRelativeResize="0"/>
          <p:nvPr/>
        </p:nvPicPr>
        <p:blipFill rotWithShape="1">
          <a:blip r:embed="rId3">
            <a:alphaModFix/>
          </a:blip>
          <a:srcRect b="0" l="0" r="0" t="0"/>
          <a:stretch/>
        </p:blipFill>
        <p:spPr>
          <a:xfrm>
            <a:off x="4335500" y="3050252"/>
            <a:ext cx="3894100" cy="25913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2"/>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 Reduce Gender Bias - Awareness</a:t>
            </a:r>
            <a:endParaRPr/>
          </a:p>
        </p:txBody>
      </p:sp>
      <p:sp>
        <p:nvSpPr>
          <p:cNvPr id="307" name="Google Shape;307;p22"/>
          <p:cNvSpPr txBox="1"/>
          <p:nvPr>
            <p:ph idx="1" type="body"/>
          </p:nvPr>
        </p:nvSpPr>
        <p:spPr>
          <a:xfrm>
            <a:off x="4841" y="1659368"/>
            <a:ext cx="4674735" cy="3668244"/>
          </a:xfrm>
          <a:prstGeom prst="rect">
            <a:avLst/>
          </a:prstGeom>
          <a:solidFill>
            <a:srgbClr val="E4ECEB"/>
          </a:solidFill>
          <a:ln>
            <a:noFill/>
          </a:ln>
        </p:spPr>
        <p:txBody>
          <a:bodyPr anchorCtr="0" anchor="t" bIns="45700" lIns="91425" spcFirstLastPara="1" rIns="91425" wrap="square" tIns="45700">
            <a:normAutofit/>
          </a:bodyPr>
          <a:lstStyle/>
          <a:p>
            <a:pPr indent="0" lvl="0" marL="0" rtl="0" algn="l">
              <a:spcBef>
                <a:spcPts val="0"/>
              </a:spcBef>
              <a:spcAft>
                <a:spcPts val="0"/>
              </a:spcAft>
              <a:buSzPts val="1740"/>
              <a:buNone/>
            </a:pPr>
            <a:r>
              <a:rPr lang="en-US"/>
              <a:t>1. Be aware that gender stereotypes might be activated – especially in situations when there are fewer women than men. (Group projects)</a:t>
            </a:r>
            <a:endParaRPr/>
          </a:p>
          <a:p>
            <a:pPr indent="0" lvl="0" marL="0" rtl="0" algn="l">
              <a:spcBef>
                <a:spcPts val="700"/>
              </a:spcBef>
              <a:spcAft>
                <a:spcPts val="0"/>
              </a:spcAft>
              <a:buSzPts val="1740"/>
              <a:buNone/>
            </a:pPr>
            <a:r>
              <a:t/>
            </a:r>
            <a:endParaRPr/>
          </a:p>
          <a:p>
            <a:pPr indent="0" lvl="0" marL="0" rtl="0" algn="l">
              <a:spcBef>
                <a:spcPts val="700"/>
              </a:spcBef>
              <a:spcAft>
                <a:spcPts val="0"/>
              </a:spcAft>
              <a:buSzPts val="1740"/>
              <a:buNone/>
            </a:pPr>
            <a:r>
              <a:t/>
            </a:r>
            <a:endParaRPr/>
          </a:p>
          <a:p>
            <a:pPr indent="0" lvl="0" marL="0" rtl="0" algn="l">
              <a:spcBef>
                <a:spcPts val="700"/>
              </a:spcBef>
              <a:spcAft>
                <a:spcPts val="0"/>
              </a:spcAft>
              <a:buSzPts val="1740"/>
              <a:buNone/>
            </a:pPr>
            <a:r>
              <a:t/>
            </a:r>
            <a:endParaRPr/>
          </a:p>
        </p:txBody>
      </p:sp>
      <p:pic>
        <p:nvPicPr>
          <p:cNvPr id="308" name="Google Shape;308;p22"/>
          <p:cNvPicPr preferRelativeResize="0"/>
          <p:nvPr/>
        </p:nvPicPr>
        <p:blipFill rotWithShape="1">
          <a:blip r:embed="rId3">
            <a:alphaModFix/>
          </a:blip>
          <a:srcRect b="0" l="0" r="0" t="0"/>
          <a:stretch/>
        </p:blipFill>
        <p:spPr>
          <a:xfrm>
            <a:off x="4937776" y="2510182"/>
            <a:ext cx="3962743" cy="2633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3"/>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 Reduce Gender Bias: Redirect</a:t>
            </a:r>
            <a:endParaRPr/>
          </a:p>
        </p:txBody>
      </p:sp>
      <p:sp>
        <p:nvSpPr>
          <p:cNvPr id="315" name="Google Shape;315;p23"/>
          <p:cNvSpPr txBox="1"/>
          <p:nvPr>
            <p:ph idx="1" type="body"/>
          </p:nvPr>
        </p:nvSpPr>
        <p:spPr>
          <a:xfrm>
            <a:off x="4841" y="1659368"/>
            <a:ext cx="4674735" cy="3668244"/>
          </a:xfrm>
          <a:prstGeom prst="rect">
            <a:avLst/>
          </a:prstGeom>
          <a:solidFill>
            <a:srgbClr val="E4ECEB"/>
          </a:solidFill>
          <a:ln>
            <a:noFill/>
          </a:ln>
        </p:spPr>
        <p:txBody>
          <a:bodyPr anchorCtr="0" anchor="t" bIns="45700" lIns="91425" spcFirstLastPara="1" rIns="91425" wrap="square" tIns="45700">
            <a:normAutofit/>
          </a:bodyPr>
          <a:lstStyle/>
          <a:p>
            <a:pPr indent="0" lvl="0" marL="0" rtl="0" algn="l">
              <a:spcBef>
                <a:spcPts val="0"/>
              </a:spcBef>
              <a:spcAft>
                <a:spcPts val="0"/>
              </a:spcAft>
              <a:buSzPts val="1740"/>
              <a:buNone/>
            </a:pPr>
            <a:r>
              <a:rPr lang="en-US"/>
              <a:t>2. If you see something happening that reflects gender bias, find a non-confrontational way to re-direct and reset. </a:t>
            </a:r>
            <a:endParaRPr/>
          </a:p>
          <a:p>
            <a:pPr indent="0" lvl="0" marL="0" rtl="0" algn="l">
              <a:spcBef>
                <a:spcPts val="700"/>
              </a:spcBef>
              <a:spcAft>
                <a:spcPts val="0"/>
              </a:spcAft>
              <a:buSzPts val="1740"/>
              <a:buNone/>
            </a:pPr>
            <a:r>
              <a:t/>
            </a:r>
            <a:endParaRPr/>
          </a:p>
          <a:p>
            <a:pPr indent="0" lvl="0" marL="0" rtl="0" algn="l">
              <a:spcBef>
                <a:spcPts val="700"/>
              </a:spcBef>
              <a:spcAft>
                <a:spcPts val="0"/>
              </a:spcAft>
              <a:buSzPts val="1740"/>
              <a:buNone/>
            </a:pPr>
            <a:r>
              <a:t/>
            </a:r>
            <a:endParaRPr/>
          </a:p>
          <a:p>
            <a:pPr indent="0" lvl="0" marL="0" rtl="0" algn="l">
              <a:spcBef>
                <a:spcPts val="700"/>
              </a:spcBef>
              <a:spcAft>
                <a:spcPts val="0"/>
              </a:spcAft>
              <a:buSzPts val="1740"/>
              <a:buNone/>
            </a:pPr>
            <a:r>
              <a:t/>
            </a:r>
            <a:endParaRPr/>
          </a:p>
        </p:txBody>
      </p:sp>
      <p:pic>
        <p:nvPicPr>
          <p:cNvPr id="316" name="Google Shape;316;p23"/>
          <p:cNvPicPr preferRelativeResize="0"/>
          <p:nvPr/>
        </p:nvPicPr>
        <p:blipFill rotWithShape="1">
          <a:blip r:embed="rId3">
            <a:alphaModFix/>
          </a:blip>
          <a:srcRect b="0" l="0" r="0" t="0"/>
          <a:stretch/>
        </p:blipFill>
        <p:spPr>
          <a:xfrm>
            <a:off x="4937776" y="2510182"/>
            <a:ext cx="3962743" cy="2633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4"/>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Examples of redirecting</a:t>
            </a:r>
            <a:endParaRPr/>
          </a:p>
        </p:txBody>
      </p:sp>
      <p:sp>
        <p:nvSpPr>
          <p:cNvPr id="323" name="Google Shape;323;p24"/>
          <p:cNvSpPr txBox="1"/>
          <p:nvPr>
            <p:ph idx="1" type="body"/>
          </p:nvPr>
        </p:nvSpPr>
        <p:spPr>
          <a:xfrm>
            <a:off x="405182" y="1659368"/>
            <a:ext cx="4533673" cy="4161034"/>
          </a:xfrm>
          <a:prstGeom prst="rect">
            <a:avLst/>
          </a:prstGeom>
          <a:solidFill>
            <a:srgbClr val="E4ECEB"/>
          </a:solid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i="1" lang="en-US" sz="3200"/>
              <a:t>“How about Jason be the notetaker and Juanita be the leader?”</a:t>
            </a:r>
            <a:endParaRPr/>
          </a:p>
          <a:p>
            <a:pPr indent="0" lvl="0" marL="0" rtl="0" algn="l">
              <a:spcBef>
                <a:spcPts val="0"/>
              </a:spcBef>
              <a:spcAft>
                <a:spcPts val="0"/>
              </a:spcAft>
              <a:buClr>
                <a:schemeClr val="dk1"/>
              </a:buClr>
              <a:buSzPts val="3200"/>
              <a:buNone/>
            </a:pPr>
            <a:r>
              <a:rPr i="1" lang="en-US" sz="3200"/>
              <a:t>“Emily, you had a really great idea earlier about coding. Could you repeat it?”</a:t>
            </a:r>
            <a:endParaRPr/>
          </a:p>
          <a:p>
            <a:pPr indent="0" lvl="0" marL="0" rtl="0" algn="l">
              <a:spcBef>
                <a:spcPts val="0"/>
              </a:spcBef>
              <a:spcAft>
                <a:spcPts val="0"/>
              </a:spcAft>
              <a:buClr>
                <a:schemeClr val="dk1"/>
              </a:buClr>
              <a:buSzPts val="3200"/>
              <a:buNone/>
            </a:pPr>
            <a:r>
              <a:t/>
            </a:r>
            <a:endParaRPr i="1" sz="3200"/>
          </a:p>
          <a:p>
            <a:pPr indent="0" lvl="0" marL="0" rtl="0" algn="l">
              <a:spcBef>
                <a:spcPts val="0"/>
              </a:spcBef>
              <a:spcAft>
                <a:spcPts val="0"/>
              </a:spcAft>
              <a:buClr>
                <a:schemeClr val="dk1"/>
              </a:buClr>
              <a:buSzPts val="3200"/>
              <a:buNone/>
            </a:pPr>
            <a:r>
              <a:t/>
            </a:r>
            <a:endParaRPr i="1" sz="3200"/>
          </a:p>
        </p:txBody>
      </p:sp>
      <p:pic>
        <p:nvPicPr>
          <p:cNvPr id="324" name="Google Shape;324;p24"/>
          <p:cNvPicPr preferRelativeResize="0"/>
          <p:nvPr/>
        </p:nvPicPr>
        <p:blipFill rotWithShape="1">
          <a:blip r:embed="rId3">
            <a:alphaModFix/>
          </a:blip>
          <a:srcRect b="0" l="0" r="0" t="0"/>
          <a:stretch/>
        </p:blipFill>
        <p:spPr>
          <a:xfrm>
            <a:off x="5114810" y="2249036"/>
            <a:ext cx="3962743" cy="2633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5"/>
          <p:cNvSpPr txBox="1"/>
          <p:nvPr/>
        </p:nvSpPr>
        <p:spPr>
          <a:xfrm>
            <a:off x="236251" y="304800"/>
            <a:ext cx="8153400" cy="1162050"/>
          </a:xfrm>
          <a:prstGeom prst="rect">
            <a:avLst/>
          </a:prstGeom>
          <a:solidFill>
            <a:schemeClr val="lt1"/>
          </a:solidFill>
          <a:ln>
            <a:noFill/>
          </a:ln>
        </p:spPr>
        <p:txBody>
          <a:bodyPr anchorCtr="0" anchor="t" bIns="45700" lIns="91425" spcFirstLastPara="1" rIns="914400" wrap="square" tIns="45700">
            <a:noAutofit/>
          </a:bodyPr>
          <a:lstStyle/>
          <a:p>
            <a:pPr indent="-118745" lvl="0" marL="118745" marR="0" rtl="0" algn="l">
              <a:lnSpc>
                <a:spcPct val="115000"/>
              </a:lnSpc>
              <a:spcBef>
                <a:spcPts val="0"/>
              </a:spcBef>
              <a:spcAft>
                <a:spcPts val="0"/>
              </a:spcAft>
              <a:buNone/>
            </a:pPr>
            <a:r>
              <a:t/>
            </a:r>
            <a:endParaRPr b="1" sz="2000">
              <a:solidFill>
                <a:schemeClr val="dk1"/>
              </a:solidFill>
              <a:latin typeface="Times New Roman"/>
              <a:ea typeface="Times New Roman"/>
              <a:cs typeface="Times New Roman"/>
              <a:sym typeface="Times New Roman"/>
            </a:endParaRPr>
          </a:p>
        </p:txBody>
      </p:sp>
      <p:sp>
        <p:nvSpPr>
          <p:cNvPr id="332" name="Google Shape;332;p25"/>
          <p:cNvSpPr/>
          <p:nvPr/>
        </p:nvSpPr>
        <p:spPr>
          <a:xfrm>
            <a:off x="468085" y="121920"/>
            <a:ext cx="7833295" cy="4401205"/>
          </a:xfrm>
          <a:prstGeom prst="rect">
            <a:avLst/>
          </a:prstGeom>
          <a:solidFill>
            <a:srgbClr val="E9F0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wentieth Century"/>
                <a:ea typeface="Twentieth Century"/>
                <a:cs typeface="Twentieth Century"/>
                <a:sym typeface="Twentieth Century"/>
              </a:rPr>
              <a:t>Monica, Kyle and Tom are assigned to a group project in statistics. They had to take the analyses they performed and put it into a graph. Tom says “Let’s use a pie chart. I think they are the most logical choice, and they are the easiest.” Monica says “Um, I actually think a line graph is what we want because the data is showing changes over time. So I think that is what would look the best.” Tom says “Look, I don’t think it matters what graph we pick. And I honestly don’t care if it ‘looks pretty’. Let’s just finish this.”</a:t>
            </a:r>
            <a:endParaRPr/>
          </a:p>
        </p:txBody>
      </p:sp>
      <p:sp>
        <p:nvSpPr>
          <p:cNvPr id="333" name="Google Shape;333;p25"/>
          <p:cNvSpPr txBox="1"/>
          <p:nvPr/>
        </p:nvSpPr>
        <p:spPr>
          <a:xfrm>
            <a:off x="468085" y="4803289"/>
            <a:ext cx="3605018" cy="1015663"/>
          </a:xfrm>
          <a:prstGeom prst="rect">
            <a:avLst/>
          </a:prstGeom>
          <a:solidFill>
            <a:srgbClr val="F7EFD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wentieth Century"/>
                <a:ea typeface="Twentieth Century"/>
                <a:cs typeface="Twentieth Century"/>
                <a:sym typeface="Twentieth Century"/>
              </a:rPr>
              <a:t>What gender stereotypes might have been automatically activated?</a:t>
            </a:r>
            <a:endParaRPr/>
          </a:p>
        </p:txBody>
      </p:sp>
      <p:sp>
        <p:nvSpPr>
          <p:cNvPr id="334" name="Google Shape;334;p25"/>
          <p:cNvSpPr txBox="1"/>
          <p:nvPr/>
        </p:nvSpPr>
        <p:spPr>
          <a:xfrm>
            <a:off x="4764259" y="4803289"/>
            <a:ext cx="3605018" cy="1015663"/>
          </a:xfrm>
          <a:prstGeom prst="rect">
            <a:avLst/>
          </a:prstGeom>
          <a:solidFill>
            <a:srgbClr val="F8E5D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wentieth Century"/>
                <a:ea typeface="Twentieth Century"/>
                <a:cs typeface="Twentieth Century"/>
                <a:sym typeface="Twentieth Century"/>
              </a:rPr>
              <a:t>Imagine that you are </a:t>
            </a:r>
            <a:r>
              <a:rPr i="1" lang="en-US" sz="2000">
                <a:solidFill>
                  <a:schemeClr val="dk1"/>
                </a:solidFill>
                <a:latin typeface="Twentieth Century"/>
                <a:ea typeface="Twentieth Century"/>
                <a:cs typeface="Twentieth Century"/>
                <a:sym typeface="Twentieth Century"/>
              </a:rPr>
              <a:t>Kyle. </a:t>
            </a:r>
            <a:r>
              <a:rPr lang="en-US" sz="2000">
                <a:solidFill>
                  <a:schemeClr val="dk1"/>
                </a:solidFill>
                <a:latin typeface="Twentieth Century"/>
                <a:ea typeface="Twentieth Century"/>
                <a:cs typeface="Twentieth Century"/>
                <a:sym typeface="Twentieth Century"/>
              </a:rPr>
              <a:t>What are some things you could say that could reduce the bias?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6"/>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5400"/>
              <a:buFont typeface="Twentieth Century"/>
              <a:buNone/>
            </a:pPr>
            <a:r>
              <a:rPr lang="en-US" sz="5400"/>
              <a:t>You just learned -</a:t>
            </a:r>
            <a:endParaRPr/>
          </a:p>
        </p:txBody>
      </p:sp>
      <p:sp>
        <p:nvSpPr>
          <p:cNvPr id="340" name="Google Shape;340;p26"/>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740"/>
              <a:buNone/>
            </a:pPr>
            <a:r>
              <a:rPr lang="en-US"/>
              <a:t>1. Describe how gender stereotypes are activated automatically and unintentionally</a:t>
            </a:r>
            <a:endParaRPr/>
          </a:p>
          <a:p>
            <a:pPr indent="0" lvl="0" marL="0" rtl="0" algn="l">
              <a:spcBef>
                <a:spcPts val="700"/>
              </a:spcBef>
              <a:spcAft>
                <a:spcPts val="0"/>
              </a:spcAft>
              <a:buSzPts val="1740"/>
              <a:buNone/>
            </a:pPr>
            <a:r>
              <a:rPr lang="en-US"/>
              <a:t>2. Recognize and identify real life examples of gender bias in STEM </a:t>
            </a:r>
            <a:endParaRPr/>
          </a:p>
          <a:p>
            <a:pPr indent="0" lvl="0" marL="0" rtl="0" algn="l">
              <a:spcBef>
                <a:spcPts val="700"/>
              </a:spcBef>
              <a:spcAft>
                <a:spcPts val="0"/>
              </a:spcAft>
              <a:buSzPts val="1740"/>
              <a:buNone/>
            </a:pPr>
            <a:r>
              <a:rPr lang="en-US"/>
              <a:t>3. Practice how to respond to and </a:t>
            </a:r>
            <a:r>
              <a:rPr lang="en-US" u="sng"/>
              <a:t>reduce</a:t>
            </a:r>
            <a:r>
              <a:rPr lang="en-US"/>
              <a:t> instances of gender bias </a:t>
            </a:r>
            <a:endParaRPr/>
          </a:p>
          <a:p>
            <a:pPr indent="0" lvl="0" marL="0" rtl="0" algn="l">
              <a:spcBef>
                <a:spcPts val="700"/>
              </a:spcBef>
              <a:spcAft>
                <a:spcPts val="0"/>
              </a:spcAft>
              <a:buSzPts val="174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7"/>
          <p:cNvSpPr txBox="1"/>
          <p:nvPr>
            <p:ph type="ctrTitle"/>
          </p:nvPr>
        </p:nvSpPr>
        <p:spPr>
          <a:xfrm>
            <a:off x="723230" y="531400"/>
            <a:ext cx="7339321" cy="2379391"/>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4400"/>
              <a:buFont typeface="Twentieth Century"/>
              <a:buNone/>
            </a:pPr>
            <a:r>
              <a:rPr lang="en-US">
                <a:solidFill>
                  <a:schemeClr val="lt1"/>
                </a:solidFill>
              </a:rPr>
              <a:t>IDENTIFYING AND REDUCING GENDER BIAS IN STEM</a:t>
            </a:r>
            <a:endParaRPr>
              <a:solidFill>
                <a:schemeClr val="lt1"/>
              </a:solidFill>
            </a:endParaRPr>
          </a:p>
        </p:txBody>
      </p:sp>
      <p:sp>
        <p:nvSpPr>
          <p:cNvPr id="347" name="Google Shape;347;p27"/>
          <p:cNvSpPr txBox="1"/>
          <p:nvPr>
            <p:ph idx="1" type="subTitle"/>
          </p:nvPr>
        </p:nvSpPr>
        <p:spPr>
          <a:xfrm>
            <a:off x="1075765" y="3259567"/>
            <a:ext cx="6870672" cy="1495313"/>
          </a:xfrm>
          <a:prstGeom prst="rect">
            <a:avLst/>
          </a:prstGeom>
          <a:solidFill>
            <a:srgbClr val="EFE0BC"/>
          </a:solidFill>
          <a:ln>
            <a:noFill/>
          </a:ln>
        </p:spPr>
        <p:txBody>
          <a:bodyPr anchorCtr="0" anchor="ctr" bIns="45700" lIns="91425" spcFirstLastPara="1" rIns="91425" wrap="square" tIns="45700">
            <a:normAutofit/>
          </a:bodyPr>
          <a:lstStyle/>
          <a:p>
            <a:pPr indent="0" lvl="0" marL="0" rtl="0" algn="ctr">
              <a:spcBef>
                <a:spcPts val="0"/>
              </a:spcBef>
              <a:spcAft>
                <a:spcPts val="0"/>
              </a:spcAft>
              <a:buSzPts val="1560"/>
              <a:buNone/>
            </a:pPr>
            <a:r>
              <a:rPr lang="en-US">
                <a:solidFill>
                  <a:schemeClr val="dk1"/>
                </a:solidFill>
              </a:rPr>
              <a:t>Dr. Matthew Paolucci Callahan (Psychology)</a:t>
            </a:r>
            <a:endParaRPr/>
          </a:p>
          <a:p>
            <a:pPr indent="0" lvl="0" marL="0" rtl="0" algn="ctr">
              <a:spcBef>
                <a:spcPts val="700"/>
              </a:spcBef>
              <a:spcAft>
                <a:spcPts val="0"/>
              </a:spcAft>
              <a:buSzPts val="1560"/>
              <a:buNone/>
            </a:pPr>
            <a:r>
              <a:rPr lang="en-US">
                <a:solidFill>
                  <a:schemeClr val="dk1"/>
                </a:solidFill>
              </a:rPr>
              <a:t>Dr. Lynn Cominsky (Physics and Astronomy)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txBox="1"/>
          <p:nvPr/>
        </p:nvSpPr>
        <p:spPr>
          <a:xfrm>
            <a:off x="5705183" y="2064412"/>
            <a:ext cx="3181188" cy="1569660"/>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Twentieth Century"/>
                <a:ea typeface="Twentieth Century"/>
                <a:cs typeface="Twentieth Century"/>
                <a:sym typeface="Twentieth Century"/>
              </a:rPr>
              <a:t>Imagine that John is applying for an entry level chemist</a:t>
            </a:r>
            <a:endParaRPr/>
          </a:p>
        </p:txBody>
      </p:sp>
      <p:pic>
        <p:nvPicPr>
          <p:cNvPr id="137" name="Google Shape;137;p3"/>
          <p:cNvPicPr preferRelativeResize="0"/>
          <p:nvPr/>
        </p:nvPicPr>
        <p:blipFill rotWithShape="1">
          <a:blip r:embed="rId3">
            <a:alphaModFix/>
          </a:blip>
          <a:srcRect b="0" l="0" r="0" t="0"/>
          <a:stretch/>
        </p:blipFill>
        <p:spPr>
          <a:xfrm>
            <a:off x="0" y="220185"/>
            <a:ext cx="5388966" cy="64176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txBox="1"/>
          <p:nvPr/>
        </p:nvSpPr>
        <p:spPr>
          <a:xfrm>
            <a:off x="443345" y="237589"/>
            <a:ext cx="8340437" cy="1077218"/>
          </a:xfrm>
          <a:prstGeom prst="rect">
            <a:avLst/>
          </a:prstGeom>
          <a:solidFill>
            <a:srgbClr val="F8E5D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wentieth Century"/>
                <a:ea typeface="Twentieth Century"/>
                <a:cs typeface="Twentieth Century"/>
                <a:sym typeface="Twentieth Century"/>
              </a:rPr>
              <a:t>Social Psychologist Corinne Moss-Racusin’s research shows that if John was Julie…..</a:t>
            </a:r>
            <a:endParaRPr/>
          </a:p>
        </p:txBody>
      </p:sp>
      <p:sp>
        <p:nvSpPr>
          <p:cNvPr id="144" name="Google Shape;144;p4"/>
          <p:cNvSpPr txBox="1"/>
          <p:nvPr/>
        </p:nvSpPr>
        <p:spPr>
          <a:xfrm>
            <a:off x="288231" y="1614559"/>
            <a:ext cx="2959331" cy="830997"/>
          </a:xfrm>
          <a:prstGeom prst="rect">
            <a:avLst/>
          </a:prstGeom>
          <a:solidFill>
            <a:srgbClr val="F7EFD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wentieth Century"/>
                <a:ea typeface="Twentieth Century"/>
                <a:cs typeface="Twentieth Century"/>
                <a:sym typeface="Twentieth Century"/>
              </a:rPr>
              <a:t>1. She’d be less likely to get the job</a:t>
            </a:r>
            <a:endParaRPr/>
          </a:p>
        </p:txBody>
      </p:sp>
      <p:sp>
        <p:nvSpPr>
          <p:cNvPr id="145" name="Google Shape;145;p4"/>
          <p:cNvSpPr txBox="1"/>
          <p:nvPr/>
        </p:nvSpPr>
        <p:spPr>
          <a:xfrm>
            <a:off x="288231" y="2745308"/>
            <a:ext cx="3474720" cy="1200329"/>
          </a:xfrm>
          <a:prstGeom prst="rect">
            <a:avLst/>
          </a:prstGeom>
          <a:solidFill>
            <a:srgbClr val="E4ECEB"/>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wentieth Century"/>
                <a:ea typeface="Twentieth Century"/>
                <a:cs typeface="Twentieth Century"/>
                <a:sym typeface="Twentieth Century"/>
              </a:rPr>
              <a:t>2. Even if she got the job, she would be brought in at a lower salary than John</a:t>
            </a:r>
            <a:endParaRPr/>
          </a:p>
        </p:txBody>
      </p:sp>
      <p:sp>
        <p:nvSpPr>
          <p:cNvPr id="146" name="Google Shape;146;p4"/>
          <p:cNvSpPr txBox="1"/>
          <p:nvPr/>
        </p:nvSpPr>
        <p:spPr>
          <a:xfrm>
            <a:off x="288231" y="4541602"/>
            <a:ext cx="4010893" cy="2062103"/>
          </a:xfrm>
          <a:prstGeom prst="rect">
            <a:avLst/>
          </a:prstGeom>
          <a:solidFill>
            <a:srgbClr val="DADDCB"/>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wentieth Century"/>
                <a:ea typeface="Twentieth Century"/>
                <a:cs typeface="Twentieth Century"/>
                <a:sym typeface="Twentieth Century"/>
              </a:rPr>
              <a:t>How do we know this?  In her study, the resumes were </a:t>
            </a:r>
            <a:r>
              <a:rPr i="1" lang="en-US" sz="3200">
                <a:solidFill>
                  <a:schemeClr val="dk1"/>
                </a:solidFill>
                <a:latin typeface="Twentieth Century"/>
                <a:ea typeface="Twentieth Century"/>
                <a:cs typeface="Twentieth Century"/>
                <a:sym typeface="Twentieth Century"/>
              </a:rPr>
              <a:t>identical</a:t>
            </a:r>
            <a:r>
              <a:rPr lang="en-US" sz="3200">
                <a:solidFill>
                  <a:schemeClr val="dk1"/>
                </a:solidFill>
                <a:latin typeface="Twentieth Century"/>
                <a:ea typeface="Twentieth Century"/>
                <a:cs typeface="Twentieth Century"/>
                <a:sym typeface="Twentieth Century"/>
              </a:rPr>
              <a:t>, except for the name</a:t>
            </a:r>
            <a:endParaRPr/>
          </a:p>
        </p:txBody>
      </p:sp>
      <p:pic>
        <p:nvPicPr>
          <p:cNvPr id="147" name="Google Shape;147;p4"/>
          <p:cNvPicPr preferRelativeResize="0"/>
          <p:nvPr/>
        </p:nvPicPr>
        <p:blipFill rotWithShape="1">
          <a:blip r:embed="rId3">
            <a:alphaModFix/>
          </a:blip>
          <a:srcRect b="0" l="0" r="0" t="0"/>
          <a:stretch/>
        </p:blipFill>
        <p:spPr>
          <a:xfrm>
            <a:off x="7123031" y="1410342"/>
            <a:ext cx="1578520" cy="2372713"/>
          </a:xfrm>
          <a:prstGeom prst="rect">
            <a:avLst/>
          </a:prstGeom>
          <a:noFill/>
          <a:ln>
            <a:noFill/>
          </a:ln>
        </p:spPr>
      </p:pic>
      <p:sp>
        <p:nvSpPr>
          <p:cNvPr id="148" name="Google Shape;148;p4"/>
          <p:cNvSpPr txBox="1"/>
          <p:nvPr/>
        </p:nvSpPr>
        <p:spPr>
          <a:xfrm>
            <a:off x="6833233" y="3878591"/>
            <a:ext cx="2310767" cy="307777"/>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Dr. </a:t>
            </a:r>
            <a:r>
              <a:rPr lang="en-US" sz="1400">
                <a:solidFill>
                  <a:srgbClr val="000000"/>
                </a:solidFill>
                <a:latin typeface="Arial"/>
                <a:ea typeface="Arial"/>
                <a:cs typeface="Arial"/>
                <a:sym typeface="Arial"/>
              </a:rPr>
              <a:t>Corinne Moss-Racusin</a:t>
            </a:r>
            <a:endParaRPr sz="1400">
              <a:solidFill>
                <a:srgbClr val="000000"/>
              </a:solidFill>
              <a:latin typeface="Arial"/>
              <a:ea typeface="Arial"/>
              <a:cs typeface="Arial"/>
              <a:sym typeface="Arial"/>
            </a:endParaRPr>
          </a:p>
        </p:txBody>
      </p:sp>
      <p:pic>
        <p:nvPicPr>
          <p:cNvPr descr="A picture containing electronics, computer, sign&#10;&#10;Description automatically generated" id="149" name="Google Shape;149;p4"/>
          <p:cNvPicPr preferRelativeResize="0"/>
          <p:nvPr/>
        </p:nvPicPr>
        <p:blipFill rotWithShape="1">
          <a:blip r:embed="rId4">
            <a:alphaModFix/>
          </a:blip>
          <a:srcRect b="0" l="0" r="0" t="0"/>
          <a:stretch/>
        </p:blipFill>
        <p:spPr>
          <a:xfrm>
            <a:off x="4483331" y="4290299"/>
            <a:ext cx="4300451" cy="2417809"/>
          </a:xfrm>
          <a:prstGeom prst="rect">
            <a:avLst/>
          </a:prstGeom>
          <a:noFill/>
          <a:ln>
            <a:noFill/>
          </a:ln>
        </p:spPr>
      </p:pic>
      <p:pic>
        <p:nvPicPr>
          <p:cNvPr id="150" name="Google Shape;150;p4"/>
          <p:cNvPicPr preferRelativeResize="0"/>
          <p:nvPr/>
        </p:nvPicPr>
        <p:blipFill rotWithShape="1">
          <a:blip r:embed="rId5">
            <a:alphaModFix/>
          </a:blip>
          <a:srcRect b="0" l="0" r="0" t="0"/>
          <a:stretch/>
        </p:blipFill>
        <p:spPr>
          <a:xfrm>
            <a:off x="4053161" y="1455319"/>
            <a:ext cx="2669110" cy="26691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ph idx="1" type="body"/>
          </p:nvPr>
        </p:nvSpPr>
        <p:spPr>
          <a:xfrm>
            <a:off x="399105" y="2021809"/>
            <a:ext cx="4009463" cy="2462583"/>
          </a:xfrm>
          <a:prstGeom prst="rect">
            <a:avLst/>
          </a:prstGeom>
          <a:solidFill>
            <a:srgbClr val="F8E5D9"/>
          </a:solidFill>
          <a:ln>
            <a:noFill/>
          </a:ln>
        </p:spPr>
        <p:txBody>
          <a:bodyPr anchorCtr="0" anchor="t" bIns="45700" lIns="91425" spcFirstLastPara="1" rIns="91425" wrap="square" tIns="45700">
            <a:noAutofit/>
          </a:bodyPr>
          <a:lstStyle/>
          <a:p>
            <a:pPr indent="0" lvl="0" marL="0" rtl="0" algn="l">
              <a:spcBef>
                <a:spcPts val="0"/>
              </a:spcBef>
              <a:spcAft>
                <a:spcPts val="0"/>
              </a:spcAft>
              <a:buSzPts val="2160"/>
              <a:buNone/>
            </a:pPr>
            <a:r>
              <a:rPr lang="en-US" sz="3600"/>
              <a:t>What is gender bias, where does it come from, and what can we do about it?</a:t>
            </a:r>
            <a:endParaRPr/>
          </a:p>
        </p:txBody>
      </p:sp>
      <p:pic>
        <p:nvPicPr>
          <p:cNvPr id="156" name="Google Shape;156;p5"/>
          <p:cNvPicPr preferRelativeResize="0"/>
          <p:nvPr/>
        </p:nvPicPr>
        <p:blipFill rotWithShape="1">
          <a:blip r:embed="rId3">
            <a:alphaModFix/>
          </a:blip>
          <a:srcRect b="0" l="0" r="0" t="0"/>
          <a:stretch/>
        </p:blipFill>
        <p:spPr>
          <a:xfrm>
            <a:off x="4675202" y="2021809"/>
            <a:ext cx="4009463" cy="30032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Gender Bias is expressed in three ways</a:t>
            </a:r>
            <a:endParaRPr/>
          </a:p>
        </p:txBody>
      </p:sp>
      <p:sp>
        <p:nvSpPr>
          <p:cNvPr id="163" name="Google Shape;163;p6"/>
          <p:cNvSpPr txBox="1"/>
          <p:nvPr>
            <p:ph idx="1" type="body"/>
          </p:nvPr>
        </p:nvSpPr>
        <p:spPr>
          <a:xfrm>
            <a:off x="304800" y="1752600"/>
            <a:ext cx="1905000" cy="609600"/>
          </a:xfrm>
          <a:prstGeom prst="rect">
            <a:avLst/>
          </a:prstGeom>
          <a:solidFill>
            <a:srgbClr val="F7EFDC"/>
          </a:solidFill>
          <a:ln>
            <a:noFill/>
          </a:ln>
        </p:spPr>
        <p:txBody>
          <a:bodyPr anchorCtr="0" anchor="t" bIns="45700" lIns="91425" spcFirstLastPara="1" rIns="91425" wrap="square" tIns="45700">
            <a:normAutofit/>
          </a:bodyPr>
          <a:lstStyle/>
          <a:p>
            <a:pPr indent="-320040" lvl="0" marL="320040" rtl="0" algn="l">
              <a:spcBef>
                <a:spcPts val="0"/>
              </a:spcBef>
              <a:spcAft>
                <a:spcPts val="0"/>
              </a:spcAft>
              <a:buSzPts val="1740"/>
              <a:buFont typeface="Noto Sans Symbols"/>
              <a:buNone/>
            </a:pPr>
            <a:r>
              <a:rPr lang="en-US">
                <a:solidFill>
                  <a:srgbClr val="000000"/>
                </a:solidFill>
              </a:rPr>
              <a:t>Thoughts</a:t>
            </a:r>
            <a:endParaRPr/>
          </a:p>
        </p:txBody>
      </p:sp>
      <p:sp>
        <p:nvSpPr>
          <p:cNvPr id="164" name="Google Shape;164;p6"/>
          <p:cNvSpPr txBox="1"/>
          <p:nvPr/>
        </p:nvSpPr>
        <p:spPr>
          <a:xfrm>
            <a:off x="228600" y="3276600"/>
            <a:ext cx="1905000" cy="685800"/>
          </a:xfrm>
          <a:prstGeom prst="rect">
            <a:avLst/>
          </a:prstGeom>
          <a:solidFill>
            <a:srgbClr val="E9F0F5"/>
          </a:solid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hlink"/>
              </a:buClr>
              <a:buSzPts val="2880"/>
              <a:buFont typeface="Noto Sans Symbols"/>
              <a:buNone/>
            </a:pPr>
            <a:r>
              <a:rPr lang="en-US" sz="3200">
                <a:solidFill>
                  <a:srgbClr val="000000"/>
                </a:solidFill>
                <a:latin typeface="Twentieth Century"/>
                <a:ea typeface="Twentieth Century"/>
                <a:cs typeface="Twentieth Century"/>
                <a:sym typeface="Twentieth Century"/>
              </a:rPr>
              <a:t>Feelings</a:t>
            </a:r>
            <a:endParaRPr/>
          </a:p>
        </p:txBody>
      </p:sp>
      <p:sp>
        <p:nvSpPr>
          <p:cNvPr id="165" name="Google Shape;165;p6"/>
          <p:cNvSpPr txBox="1"/>
          <p:nvPr/>
        </p:nvSpPr>
        <p:spPr>
          <a:xfrm>
            <a:off x="190500" y="4800600"/>
            <a:ext cx="2133600" cy="685800"/>
          </a:xfrm>
          <a:prstGeom prst="rect">
            <a:avLst/>
          </a:prstGeom>
          <a:solidFill>
            <a:srgbClr val="E4DEDB"/>
          </a:solid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hlink"/>
              </a:buClr>
              <a:buSzPts val="2880"/>
              <a:buFont typeface="Noto Sans Symbols"/>
              <a:buNone/>
            </a:pPr>
            <a:r>
              <a:rPr lang="en-US" sz="3200">
                <a:solidFill>
                  <a:srgbClr val="000000"/>
                </a:solidFill>
                <a:latin typeface="Twentieth Century"/>
                <a:ea typeface="Twentieth Century"/>
                <a:cs typeface="Twentieth Century"/>
                <a:sym typeface="Twentieth Century"/>
              </a:rPr>
              <a:t>Treatment</a:t>
            </a:r>
            <a:endParaRPr/>
          </a:p>
        </p:txBody>
      </p:sp>
      <p:sp>
        <p:nvSpPr>
          <p:cNvPr id="166" name="Google Shape;166;p6"/>
          <p:cNvSpPr txBox="1"/>
          <p:nvPr/>
        </p:nvSpPr>
        <p:spPr>
          <a:xfrm>
            <a:off x="5492788" y="1524000"/>
            <a:ext cx="2895600" cy="838200"/>
          </a:xfrm>
          <a:prstGeom prst="rect">
            <a:avLst/>
          </a:prstGeom>
          <a:solidFill>
            <a:srgbClr val="F7EFDC"/>
          </a:solid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hlink"/>
              </a:buClr>
              <a:buSzPts val="2880"/>
              <a:buFont typeface="Noto Sans Symbols"/>
              <a:buNone/>
            </a:pPr>
            <a:r>
              <a:rPr lang="en-US" sz="3200">
                <a:solidFill>
                  <a:srgbClr val="000000"/>
                </a:solidFill>
                <a:latin typeface="Twentieth Century"/>
                <a:ea typeface="Twentieth Century"/>
                <a:cs typeface="Twentieth Century"/>
                <a:sym typeface="Twentieth Century"/>
              </a:rPr>
              <a:t>Stereotypes</a:t>
            </a:r>
            <a:endParaRPr/>
          </a:p>
          <a:p>
            <a:pPr indent="-342900" lvl="0" marL="342900" marR="0" rtl="0" algn="l">
              <a:spcBef>
                <a:spcPts val="640"/>
              </a:spcBef>
              <a:spcAft>
                <a:spcPts val="0"/>
              </a:spcAft>
              <a:buClr>
                <a:schemeClr val="hlink"/>
              </a:buClr>
              <a:buSzPts val="2880"/>
              <a:buFont typeface="Noto Sans Symbols"/>
              <a:buNone/>
            </a:pPr>
            <a:r>
              <a:t/>
            </a:r>
            <a:endParaRPr sz="3200">
              <a:solidFill>
                <a:srgbClr val="000000"/>
              </a:solidFill>
              <a:latin typeface="Twentieth Century"/>
              <a:ea typeface="Twentieth Century"/>
              <a:cs typeface="Twentieth Century"/>
              <a:sym typeface="Twentieth Century"/>
            </a:endParaRPr>
          </a:p>
        </p:txBody>
      </p:sp>
      <p:sp>
        <p:nvSpPr>
          <p:cNvPr id="167" name="Google Shape;167;p6"/>
          <p:cNvSpPr txBox="1"/>
          <p:nvPr/>
        </p:nvSpPr>
        <p:spPr>
          <a:xfrm>
            <a:off x="5531116" y="3070586"/>
            <a:ext cx="2895600" cy="1097828"/>
          </a:xfrm>
          <a:prstGeom prst="rect">
            <a:avLst/>
          </a:prstGeom>
          <a:solidFill>
            <a:srgbClr val="E4ECEB"/>
          </a:solid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hlink"/>
              </a:buClr>
              <a:buSzPts val="2880"/>
              <a:buFont typeface="Noto Sans Symbols"/>
              <a:buNone/>
            </a:pPr>
            <a:r>
              <a:rPr lang="en-US" sz="3200">
                <a:solidFill>
                  <a:srgbClr val="000000"/>
                </a:solidFill>
                <a:latin typeface="Twentieth Century"/>
                <a:ea typeface="Twentieth Century"/>
                <a:cs typeface="Twentieth Century"/>
                <a:sym typeface="Twentieth Century"/>
              </a:rPr>
              <a:t>Prejudice </a:t>
            </a:r>
            <a:endParaRPr/>
          </a:p>
          <a:p>
            <a:pPr indent="-342900" lvl="0" marL="342900" marR="0" rtl="0" algn="ctr">
              <a:spcBef>
                <a:spcPts val="480"/>
              </a:spcBef>
              <a:spcAft>
                <a:spcPts val="0"/>
              </a:spcAft>
              <a:buClr>
                <a:schemeClr val="hlink"/>
              </a:buClr>
              <a:buSzPts val="2160"/>
              <a:buFont typeface="Noto Sans Symbols"/>
              <a:buNone/>
            </a:pPr>
            <a:r>
              <a:rPr lang="en-US" sz="2400">
                <a:solidFill>
                  <a:srgbClr val="000000"/>
                </a:solidFill>
                <a:latin typeface="Twentieth Century"/>
                <a:ea typeface="Twentieth Century"/>
                <a:cs typeface="Twentieth Century"/>
                <a:sym typeface="Twentieth Century"/>
              </a:rPr>
              <a:t>(e.g. sexism)</a:t>
            </a:r>
            <a:endParaRPr/>
          </a:p>
          <a:p>
            <a:pPr indent="-342900" lvl="0" marL="342900" marR="0" rtl="0" algn="l">
              <a:spcBef>
                <a:spcPts val="640"/>
              </a:spcBef>
              <a:spcAft>
                <a:spcPts val="0"/>
              </a:spcAft>
              <a:buClr>
                <a:schemeClr val="hlink"/>
              </a:buClr>
              <a:buSzPts val="2880"/>
              <a:buFont typeface="Noto Sans Symbols"/>
              <a:buNone/>
            </a:pPr>
            <a:r>
              <a:rPr lang="en-US" sz="3200">
                <a:solidFill>
                  <a:srgbClr val="000000"/>
                </a:solidFill>
                <a:latin typeface="Twentieth Century"/>
                <a:ea typeface="Twentieth Century"/>
                <a:cs typeface="Twentieth Century"/>
                <a:sym typeface="Twentieth Century"/>
              </a:rPr>
              <a:t> </a:t>
            </a:r>
            <a:endParaRPr/>
          </a:p>
        </p:txBody>
      </p:sp>
      <p:sp>
        <p:nvSpPr>
          <p:cNvPr id="168" name="Google Shape;168;p6"/>
          <p:cNvSpPr txBox="1"/>
          <p:nvPr/>
        </p:nvSpPr>
        <p:spPr>
          <a:xfrm>
            <a:off x="5333999" y="4495800"/>
            <a:ext cx="3432049" cy="1707884"/>
          </a:xfrm>
          <a:prstGeom prst="rect">
            <a:avLst/>
          </a:prstGeom>
          <a:solidFill>
            <a:srgbClr val="E4DEDB"/>
          </a:solid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hlink"/>
              </a:buClr>
              <a:buSzPts val="2880"/>
              <a:buFont typeface="Noto Sans Symbols"/>
              <a:buNone/>
            </a:pPr>
            <a:r>
              <a:rPr lang="en-US" sz="3200">
                <a:solidFill>
                  <a:srgbClr val="000000"/>
                </a:solidFill>
                <a:latin typeface="Twentieth Century"/>
                <a:ea typeface="Twentieth Century"/>
                <a:cs typeface="Twentieth Century"/>
                <a:sym typeface="Twentieth Century"/>
              </a:rPr>
              <a:t>Behavior</a:t>
            </a:r>
            <a:endParaRPr/>
          </a:p>
          <a:p>
            <a:pPr indent="-342900" lvl="0" marL="342900" marR="0" rtl="0" algn="ctr">
              <a:spcBef>
                <a:spcPts val="560"/>
              </a:spcBef>
              <a:spcAft>
                <a:spcPts val="0"/>
              </a:spcAft>
              <a:buClr>
                <a:schemeClr val="hlink"/>
              </a:buClr>
              <a:buSzPts val="2520"/>
              <a:buFont typeface="Noto Sans Symbols"/>
              <a:buNone/>
            </a:pPr>
            <a:r>
              <a:rPr lang="en-US" sz="2800">
                <a:solidFill>
                  <a:srgbClr val="000000"/>
                </a:solidFill>
                <a:latin typeface="Twentieth Century"/>
                <a:ea typeface="Twentieth Century"/>
                <a:cs typeface="Twentieth Century"/>
                <a:sym typeface="Twentieth Century"/>
              </a:rPr>
              <a:t>(Gender discrimination)</a:t>
            </a:r>
            <a:endParaRPr/>
          </a:p>
          <a:p>
            <a:pPr indent="-342900" lvl="0" marL="342900" marR="0" rtl="0" algn="l">
              <a:spcBef>
                <a:spcPts val="640"/>
              </a:spcBef>
              <a:spcAft>
                <a:spcPts val="0"/>
              </a:spcAft>
              <a:buClr>
                <a:schemeClr val="hlink"/>
              </a:buClr>
              <a:buSzPts val="2880"/>
              <a:buFont typeface="Noto Sans Symbols"/>
              <a:buNone/>
            </a:pPr>
            <a:r>
              <a:t/>
            </a:r>
            <a:endParaRPr sz="3200">
              <a:solidFill>
                <a:srgbClr val="000000"/>
              </a:solidFill>
              <a:latin typeface="Twentieth Century"/>
              <a:ea typeface="Twentieth Century"/>
              <a:cs typeface="Twentieth Century"/>
              <a:sym typeface="Twentieth Century"/>
            </a:endParaRPr>
          </a:p>
        </p:txBody>
      </p:sp>
      <p:sp>
        <p:nvSpPr>
          <p:cNvPr id="169" name="Google Shape;169;p6"/>
          <p:cNvSpPr/>
          <p:nvPr/>
        </p:nvSpPr>
        <p:spPr>
          <a:xfrm>
            <a:off x="2362200" y="1752600"/>
            <a:ext cx="2819400" cy="381000"/>
          </a:xfrm>
          <a:prstGeom prst="rightArrow">
            <a:avLst>
              <a:gd fmla="val 50000" name="adj1"/>
              <a:gd fmla="val 49984" name="adj2"/>
            </a:avLst>
          </a:prstGeom>
          <a:solidFill>
            <a:srgbClr val="B1FD8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170" name="Google Shape;170;p6"/>
          <p:cNvSpPr/>
          <p:nvPr/>
        </p:nvSpPr>
        <p:spPr>
          <a:xfrm>
            <a:off x="2362200" y="3429000"/>
            <a:ext cx="2819400" cy="381000"/>
          </a:xfrm>
          <a:prstGeom prst="rightArrow">
            <a:avLst>
              <a:gd fmla="val 50000" name="adj1"/>
              <a:gd fmla="val 49984" name="adj2"/>
            </a:avLst>
          </a:prstGeom>
          <a:solidFill>
            <a:srgbClr val="B1FD8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171" name="Google Shape;171;p6"/>
          <p:cNvSpPr/>
          <p:nvPr/>
        </p:nvSpPr>
        <p:spPr>
          <a:xfrm>
            <a:off x="2438400" y="4953000"/>
            <a:ext cx="2819400" cy="381000"/>
          </a:xfrm>
          <a:prstGeom prst="rightArrow">
            <a:avLst>
              <a:gd fmla="val 50000" name="adj1"/>
              <a:gd fmla="val 49984" name="adj2"/>
            </a:avLst>
          </a:prstGeom>
          <a:solidFill>
            <a:srgbClr val="B1FD8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
          <p:cNvSpPr txBox="1"/>
          <p:nvPr>
            <p:ph type="title"/>
          </p:nvPr>
        </p:nvSpPr>
        <p:spPr>
          <a:xfrm>
            <a:off x="601182" y="2304143"/>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400"/>
              <a:buFont typeface="Twentieth Century"/>
              <a:buNone/>
            </a:pPr>
            <a:r>
              <a:rPr lang="en-US"/>
              <a:t>1. What are Stereotypes?</a:t>
            </a:r>
            <a:endParaRPr/>
          </a:p>
        </p:txBody>
      </p:sp>
      <p:pic>
        <p:nvPicPr>
          <p:cNvPr id="178" name="Google Shape;178;p7"/>
          <p:cNvPicPr preferRelativeResize="0"/>
          <p:nvPr/>
        </p:nvPicPr>
        <p:blipFill rotWithShape="1">
          <a:blip r:embed="rId3">
            <a:alphaModFix/>
          </a:blip>
          <a:srcRect b="0" l="0" r="0" t="0"/>
          <a:stretch/>
        </p:blipFill>
        <p:spPr>
          <a:xfrm>
            <a:off x="311972" y="3429000"/>
            <a:ext cx="4199336" cy="2794467"/>
          </a:xfrm>
          <a:prstGeom prst="rect">
            <a:avLst/>
          </a:prstGeom>
          <a:noFill/>
          <a:ln>
            <a:noFill/>
          </a:ln>
        </p:spPr>
      </p:pic>
      <p:sp>
        <p:nvSpPr>
          <p:cNvPr id="179" name="Google Shape;179;p7"/>
          <p:cNvSpPr txBox="1"/>
          <p:nvPr/>
        </p:nvSpPr>
        <p:spPr>
          <a:xfrm>
            <a:off x="4677882" y="4272235"/>
            <a:ext cx="4199336" cy="553998"/>
          </a:xfrm>
          <a:prstGeom prst="rect">
            <a:avLst/>
          </a:prstGeom>
          <a:solidFill>
            <a:srgbClr val="ECEEE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Twentieth Century"/>
                <a:ea typeface="Twentieth Century"/>
                <a:cs typeface="Twentieth Century"/>
                <a:sym typeface="Twentieth Century"/>
              </a:rPr>
              <a:t>Stereotypes are thoughts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8"/>
          <p:cNvSpPr txBox="1"/>
          <p:nvPr>
            <p:ph type="title"/>
          </p:nvPr>
        </p:nvSpPr>
        <p:spPr>
          <a:xfrm>
            <a:off x="59167" y="185569"/>
            <a:ext cx="8761655" cy="990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Twentieth Century"/>
              <a:buNone/>
            </a:pPr>
            <a:r>
              <a:rPr lang="en-US"/>
              <a:t>Think - “Tree”. </a:t>
            </a:r>
            <a:br>
              <a:rPr lang="en-US"/>
            </a:br>
            <a:r>
              <a:rPr lang="en-US"/>
              <a:t>What first pops into your head?</a:t>
            </a:r>
            <a:endParaRPr/>
          </a:p>
        </p:txBody>
      </p:sp>
      <p:pic>
        <p:nvPicPr>
          <p:cNvPr id="186" name="Google Shape;186;p8"/>
          <p:cNvPicPr preferRelativeResize="0"/>
          <p:nvPr/>
        </p:nvPicPr>
        <p:blipFill rotWithShape="1">
          <a:blip r:embed="rId3">
            <a:alphaModFix/>
          </a:blip>
          <a:srcRect b="0" l="0" r="0" t="0"/>
          <a:stretch/>
        </p:blipFill>
        <p:spPr>
          <a:xfrm>
            <a:off x="179349" y="1615383"/>
            <a:ext cx="4177078" cy="2483280"/>
          </a:xfrm>
          <a:prstGeom prst="rect">
            <a:avLst/>
          </a:prstGeom>
          <a:noFill/>
          <a:ln>
            <a:noFill/>
          </a:ln>
        </p:spPr>
      </p:pic>
      <p:pic>
        <p:nvPicPr>
          <p:cNvPr id="187" name="Google Shape;187;p8"/>
          <p:cNvPicPr preferRelativeResize="0"/>
          <p:nvPr/>
        </p:nvPicPr>
        <p:blipFill rotWithShape="1">
          <a:blip r:embed="rId4">
            <a:alphaModFix/>
          </a:blip>
          <a:srcRect b="0" l="0" r="0" t="0"/>
          <a:stretch/>
        </p:blipFill>
        <p:spPr>
          <a:xfrm>
            <a:off x="437533" y="4173099"/>
            <a:ext cx="3123332" cy="2456692"/>
          </a:xfrm>
          <a:prstGeom prst="rect">
            <a:avLst/>
          </a:prstGeom>
          <a:noFill/>
          <a:ln>
            <a:noFill/>
          </a:ln>
        </p:spPr>
      </p:pic>
      <p:pic>
        <p:nvPicPr>
          <p:cNvPr id="188" name="Google Shape;188;p8"/>
          <p:cNvPicPr preferRelativeResize="0"/>
          <p:nvPr/>
        </p:nvPicPr>
        <p:blipFill rotWithShape="1">
          <a:blip r:embed="rId5">
            <a:alphaModFix/>
          </a:blip>
          <a:srcRect b="0" l="0" r="0" t="0"/>
          <a:stretch/>
        </p:blipFill>
        <p:spPr>
          <a:xfrm>
            <a:off x="4728406" y="1615383"/>
            <a:ext cx="3924693" cy="3924693"/>
          </a:xfrm>
          <a:prstGeom prst="rect">
            <a:avLst/>
          </a:prstGeom>
          <a:noFill/>
          <a:ln>
            <a:noFill/>
          </a:ln>
        </p:spPr>
      </p:pic>
      <p:sp>
        <p:nvSpPr>
          <p:cNvPr id="189" name="Google Shape;189;p8"/>
          <p:cNvSpPr txBox="1"/>
          <p:nvPr/>
        </p:nvSpPr>
        <p:spPr>
          <a:xfrm>
            <a:off x="4077148" y="5706461"/>
            <a:ext cx="4857078" cy="923330"/>
          </a:xfrm>
          <a:prstGeom prst="rect">
            <a:avLst/>
          </a:prstGeom>
          <a:solidFill>
            <a:srgbClr val="FFFF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wentieth Century"/>
                <a:ea typeface="Twentieth Century"/>
                <a:cs typeface="Twentieth Century"/>
                <a:sym typeface="Twentieth Century"/>
              </a:rPr>
              <a:t>Even though “leaves” may automatically pop into our heads when we think “tree” not all trees have leaves!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Twentieth Century"/>
              <a:buNone/>
            </a:pPr>
            <a:r>
              <a:rPr lang="en-US"/>
              <a:t>Stereotypes: “the pictures in our heads”</a:t>
            </a:r>
            <a:endParaRPr/>
          </a:p>
        </p:txBody>
      </p:sp>
      <p:pic>
        <p:nvPicPr>
          <p:cNvPr id="196" name="Google Shape;196;p9"/>
          <p:cNvPicPr preferRelativeResize="0"/>
          <p:nvPr/>
        </p:nvPicPr>
        <p:blipFill rotWithShape="1">
          <a:blip r:embed="rId3">
            <a:alphaModFix/>
          </a:blip>
          <a:srcRect b="0" l="0" r="0" t="0"/>
          <a:stretch/>
        </p:blipFill>
        <p:spPr>
          <a:xfrm>
            <a:off x="2747234" y="1638357"/>
            <a:ext cx="3497463" cy="2395762"/>
          </a:xfrm>
          <a:prstGeom prst="rect">
            <a:avLst/>
          </a:prstGeom>
          <a:noFill/>
          <a:ln>
            <a:noFill/>
          </a:ln>
        </p:spPr>
      </p:pic>
      <p:pic>
        <p:nvPicPr>
          <p:cNvPr id="197" name="Google Shape;197;p9"/>
          <p:cNvPicPr preferRelativeResize="0"/>
          <p:nvPr/>
        </p:nvPicPr>
        <p:blipFill rotWithShape="1">
          <a:blip r:embed="rId4">
            <a:alphaModFix/>
          </a:blip>
          <a:srcRect b="0" l="0" r="0" t="0"/>
          <a:stretch/>
        </p:blipFill>
        <p:spPr>
          <a:xfrm>
            <a:off x="217170" y="5029200"/>
            <a:ext cx="2857500" cy="1600200"/>
          </a:xfrm>
          <a:prstGeom prst="rect">
            <a:avLst/>
          </a:prstGeom>
          <a:noFill/>
          <a:ln>
            <a:noFill/>
          </a:ln>
        </p:spPr>
      </p:pic>
      <p:sp>
        <p:nvSpPr>
          <p:cNvPr id="198" name="Google Shape;198;p9"/>
          <p:cNvSpPr txBox="1"/>
          <p:nvPr/>
        </p:nvSpPr>
        <p:spPr>
          <a:xfrm>
            <a:off x="457997" y="4385791"/>
            <a:ext cx="2375846" cy="461665"/>
          </a:xfrm>
          <a:prstGeom prst="rect">
            <a:avLst/>
          </a:prstGeom>
          <a:solidFill>
            <a:srgbClr val="E4ECEB"/>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wentieth Century"/>
                <a:ea typeface="Twentieth Century"/>
                <a:cs typeface="Twentieth Century"/>
                <a:sym typeface="Twentieth Century"/>
              </a:rPr>
              <a:t>Scientist = male</a:t>
            </a:r>
            <a:endParaRPr/>
          </a:p>
        </p:txBody>
      </p:sp>
      <p:sp>
        <p:nvSpPr>
          <p:cNvPr id="199" name="Google Shape;199;p9"/>
          <p:cNvSpPr txBox="1"/>
          <p:nvPr/>
        </p:nvSpPr>
        <p:spPr>
          <a:xfrm>
            <a:off x="5449428" y="4385790"/>
            <a:ext cx="2375846" cy="461665"/>
          </a:xfrm>
          <a:prstGeom prst="rect">
            <a:avLst/>
          </a:prstGeom>
          <a:solidFill>
            <a:srgbClr val="E4ECEB"/>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wentieth Century"/>
                <a:ea typeface="Twentieth Century"/>
                <a:cs typeface="Twentieth Century"/>
                <a:sym typeface="Twentieth Century"/>
              </a:rPr>
              <a:t> Nurse = female</a:t>
            </a:r>
            <a:endParaRPr/>
          </a:p>
        </p:txBody>
      </p:sp>
      <p:pic>
        <p:nvPicPr>
          <p:cNvPr id="200" name="Google Shape;200;p9"/>
          <p:cNvPicPr preferRelativeResize="0"/>
          <p:nvPr/>
        </p:nvPicPr>
        <p:blipFill rotWithShape="1">
          <a:blip r:embed="rId5">
            <a:alphaModFix/>
          </a:blip>
          <a:srcRect b="0" l="0" r="0" t="0"/>
          <a:stretch/>
        </p:blipFill>
        <p:spPr>
          <a:xfrm>
            <a:off x="5381569" y="4957762"/>
            <a:ext cx="2619375" cy="1743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2013-11-13T16:25:19Z</dcterms:created>
  <dc:creator>Sarah Eagan</dc:creator>
</cp:coreProperties>
</file>